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0"/>
  </p:notesMasterIdLst>
  <p:sldIdLst>
    <p:sldId id="256" r:id="rId2"/>
    <p:sldId id="512" r:id="rId3"/>
    <p:sldId id="514" r:id="rId4"/>
    <p:sldId id="513" r:id="rId5"/>
    <p:sldId id="515" r:id="rId6"/>
    <p:sldId id="516" r:id="rId7"/>
    <p:sldId id="517" r:id="rId8"/>
    <p:sldId id="518" r:id="rId9"/>
    <p:sldId id="519" r:id="rId10"/>
    <p:sldId id="549" r:id="rId11"/>
    <p:sldId id="541" r:id="rId12"/>
    <p:sldId id="542" r:id="rId13"/>
    <p:sldId id="544" r:id="rId14"/>
    <p:sldId id="545" r:id="rId15"/>
    <p:sldId id="551" r:id="rId16"/>
    <p:sldId id="550" r:id="rId17"/>
    <p:sldId id="493" r:id="rId18"/>
    <p:sldId id="521" r:id="rId19"/>
    <p:sldId id="522" r:id="rId20"/>
    <p:sldId id="523" r:id="rId21"/>
    <p:sldId id="524" r:id="rId22"/>
    <p:sldId id="539" r:id="rId23"/>
    <p:sldId id="540" r:id="rId24"/>
    <p:sldId id="494" r:id="rId25"/>
    <p:sldId id="525" r:id="rId26"/>
    <p:sldId id="526" r:id="rId27"/>
    <p:sldId id="536" r:id="rId28"/>
    <p:sldId id="528" r:id="rId29"/>
    <p:sldId id="529" r:id="rId30"/>
    <p:sldId id="530" r:id="rId31"/>
    <p:sldId id="531" r:id="rId32"/>
    <p:sldId id="533" r:id="rId33"/>
    <p:sldId id="534" r:id="rId34"/>
    <p:sldId id="535" r:id="rId35"/>
    <p:sldId id="537" r:id="rId36"/>
    <p:sldId id="554" r:id="rId37"/>
    <p:sldId id="553" r:id="rId38"/>
    <p:sldId id="291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E4525BA-7803-45D3-A92A-580C1A37C5DB}">
          <p14:sldIdLst>
            <p14:sldId id="256"/>
            <p14:sldId id="512"/>
            <p14:sldId id="514"/>
            <p14:sldId id="513"/>
            <p14:sldId id="515"/>
            <p14:sldId id="516"/>
            <p14:sldId id="517"/>
            <p14:sldId id="518"/>
            <p14:sldId id="519"/>
            <p14:sldId id="549"/>
            <p14:sldId id="541"/>
            <p14:sldId id="542"/>
            <p14:sldId id="544"/>
            <p14:sldId id="545"/>
            <p14:sldId id="551"/>
            <p14:sldId id="550"/>
            <p14:sldId id="493"/>
            <p14:sldId id="521"/>
            <p14:sldId id="522"/>
            <p14:sldId id="523"/>
            <p14:sldId id="524"/>
            <p14:sldId id="539"/>
            <p14:sldId id="540"/>
            <p14:sldId id="494"/>
            <p14:sldId id="525"/>
            <p14:sldId id="526"/>
            <p14:sldId id="536"/>
            <p14:sldId id="528"/>
            <p14:sldId id="529"/>
            <p14:sldId id="530"/>
            <p14:sldId id="531"/>
            <p14:sldId id="533"/>
            <p14:sldId id="534"/>
            <p14:sldId id="535"/>
            <p14:sldId id="537"/>
            <p14:sldId id="554"/>
            <p14:sldId id="553"/>
            <p14:sldId id="29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99FF"/>
    <a:srgbClr val="BBC0C3"/>
    <a:srgbClr val="778187"/>
    <a:srgbClr val="2BB4E5"/>
    <a:srgbClr val="0B3C9D"/>
    <a:srgbClr val="1055DE"/>
    <a:srgbClr val="545B60"/>
    <a:srgbClr val="798085"/>
    <a:srgbClr val="00B0F0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7132" autoAdjust="0"/>
    <p:restoredTop sz="96625" autoAdjust="0"/>
  </p:normalViewPr>
  <p:slideViewPr>
    <p:cSldViewPr>
      <p:cViewPr>
        <p:scale>
          <a:sx n="75" d="100"/>
          <a:sy n="75" d="100"/>
        </p:scale>
        <p:origin x="-99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52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39DD17-38A4-4D12-8B2A-D4E93364B941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82BD6B-6481-4E30-B80C-8507E1848D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446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dirty="0" smtClean="0">
              <a:latin typeface="PT Sans" pitchFamily="34" charset="-52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2BD6B-6481-4E30-B80C-8507E1848DD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5219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2BD6B-6481-4E30-B80C-8507E1848DD6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226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2BD6B-6481-4E30-B80C-8507E1848DD6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226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2BD6B-6481-4E30-B80C-8507E1848DD6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226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2BD6B-6481-4E30-B80C-8507E1848DD6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226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2BD6B-6481-4E30-B80C-8507E1848DD6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226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2BD6B-6481-4E30-B80C-8507E1848DD6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226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2BD6B-6481-4E30-B80C-8507E1848DD6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226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2BD6B-6481-4E30-B80C-8507E1848DD6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226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2BD6B-6481-4E30-B80C-8507E1848DD6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226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2BD6B-6481-4E30-B80C-8507E1848DD6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22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ru-RU" b="0" dirty="0" smtClean="0">
                <a:latin typeface="PT Sans" pitchFamily="34" charset="-52"/>
              </a:rPr>
              <a:t>Студия Борового о</a:t>
            </a:r>
            <a:r>
              <a:rPr lang="ru-RU" dirty="0" smtClean="0">
                <a:latin typeface="PT Sans" pitchFamily="34" charset="-52"/>
              </a:rPr>
              <a:t>снована </a:t>
            </a:r>
            <a:r>
              <a:rPr lang="ru-RU" sz="1200" dirty="0" smtClean="0">
                <a:latin typeface="PT Sans" pitchFamily="34" charset="-52"/>
              </a:rPr>
              <a:t>в </a:t>
            </a:r>
            <a:r>
              <a:rPr lang="en-US" sz="1200" dirty="0" smtClean="0">
                <a:latin typeface="PT Sans" pitchFamily="34" charset="-52"/>
              </a:rPr>
              <a:t>2003 </a:t>
            </a:r>
            <a:r>
              <a:rPr lang="ru-RU" sz="1200" dirty="0" smtClean="0">
                <a:latin typeface="PT Sans" pitchFamily="34" charset="-52"/>
              </a:rPr>
              <a:t>году. На сегодняшний день студией реализовано порядка 500 проектов.</a:t>
            </a:r>
          </a:p>
          <a:p>
            <a:pPr>
              <a:lnSpc>
                <a:spcPct val="120000"/>
              </a:lnSpc>
            </a:pPr>
            <a:r>
              <a:rPr lang="ru-RU" sz="1200" dirty="0" smtClean="0">
                <a:latin typeface="PT Sans" pitchFamily="34" charset="-52"/>
              </a:rPr>
              <a:t>Основные направления деятельности: создание сайтов, проектирование и разработка интерфейсов, графическое сопровождение брендов, поисковое продвижение сайтов, веб-интеграция.</a:t>
            </a:r>
          </a:p>
          <a:p>
            <a:pPr>
              <a:lnSpc>
                <a:spcPct val="120000"/>
              </a:lnSpc>
            </a:pPr>
            <a:r>
              <a:rPr lang="ru-RU" sz="1200" dirty="0" smtClean="0">
                <a:latin typeface="PT Sans" pitchFamily="34" charset="-52"/>
              </a:rPr>
              <a:t>Клиентами Студии являются: </a:t>
            </a:r>
            <a:r>
              <a:rPr lang="ru-RU" sz="1200" dirty="0" err="1" smtClean="0">
                <a:latin typeface="PT Sans" pitchFamily="34" charset="-52"/>
              </a:rPr>
              <a:t>Белгазпромбанк</a:t>
            </a:r>
            <a:r>
              <a:rPr lang="ru-RU" sz="1200" dirty="0" smtClean="0">
                <a:latin typeface="PT Sans" pitchFamily="34" charset="-52"/>
              </a:rPr>
              <a:t>, Банк «Москва-Минск», концерн Хайнекен, Всемирный Банк, БелАЗ, </a:t>
            </a:r>
            <a:r>
              <a:rPr lang="ru-RU" sz="1200" dirty="0" err="1" smtClean="0">
                <a:latin typeface="PT Sans" pitchFamily="34" charset="-52"/>
              </a:rPr>
              <a:t>Амкодор</a:t>
            </a:r>
            <a:r>
              <a:rPr lang="ru-RU" sz="1200" dirty="0" smtClean="0">
                <a:latin typeface="PT Sans" pitchFamily="34" charset="-52"/>
              </a:rPr>
              <a:t>, группа компаний «Трайпл», </a:t>
            </a:r>
            <a:r>
              <a:rPr lang="ru-RU" sz="1200" dirty="0" err="1" smtClean="0">
                <a:latin typeface="PT Sans" pitchFamily="34" charset="-52"/>
              </a:rPr>
              <a:t>Таск</a:t>
            </a:r>
            <a:r>
              <a:rPr lang="ru-RU" sz="1200" dirty="0" smtClean="0">
                <a:latin typeface="PT Sans" pitchFamily="34" charset="-52"/>
              </a:rPr>
              <a:t>, Паритетбанк, РРБ-Банк.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2BD6B-6481-4E30-B80C-8507E1848DD6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5146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2BD6B-6481-4E30-B80C-8507E1848DD6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226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2BD6B-6481-4E30-B80C-8507E1848DD6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226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2BD6B-6481-4E30-B80C-8507E1848DD6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226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2BD6B-6481-4E30-B80C-8507E1848DD6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226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2BD6B-6481-4E30-B80C-8507E1848DD6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226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2BD6B-6481-4E30-B80C-8507E1848DD6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226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2BD6B-6481-4E30-B80C-8507E1848DD6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226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2BD6B-6481-4E30-B80C-8507E1848DD6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226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2BD6B-6481-4E30-B80C-8507E1848DD6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226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2BD6B-6481-4E30-B80C-8507E1848DD6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22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2BD6B-6481-4E30-B80C-8507E1848DD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226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2BD6B-6481-4E30-B80C-8507E1848DD6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226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2BD6B-6481-4E30-B80C-8507E1848DD6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2262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2BD6B-6481-4E30-B80C-8507E1848DD6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2262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2BD6B-6481-4E30-B80C-8507E1848DD6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2262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2BD6B-6481-4E30-B80C-8507E1848DD6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2262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2BD6B-6481-4E30-B80C-8507E1848DD6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2262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2BD6B-6481-4E30-B80C-8507E1848DD6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2262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2BD6B-6481-4E30-B80C-8507E1848DD6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2262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2BD6B-6481-4E30-B80C-8507E1848DD6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285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2BD6B-6481-4E30-B80C-8507E1848DD6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22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2BD6B-6481-4E30-B80C-8507E1848DD6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22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2BD6B-6481-4E30-B80C-8507E1848DD6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226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2BD6B-6481-4E30-B80C-8507E1848DD6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226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2BD6B-6481-4E30-B80C-8507E1848DD6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226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2BD6B-6481-4E30-B80C-8507E1848DD6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22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38175-57C2-4EC4-A0DC-C0536B78B5C5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90ED3-75D1-4241-9C11-FABF7CE475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 rot="10800000">
            <a:off x="0" y="0"/>
            <a:ext cx="9144000" cy="3140968"/>
          </a:xfrm>
          <a:prstGeom prst="rect">
            <a:avLst/>
          </a:prstGeom>
          <a:gradFill flip="none" rotWithShape="1">
            <a:gsLst>
              <a:gs pos="43000">
                <a:srgbClr val="1151AA"/>
              </a:gs>
              <a:gs pos="100000">
                <a:srgbClr val="2BB4E5"/>
              </a:gs>
              <a:gs pos="0">
                <a:srgbClr val="0B3C9D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254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</p:spTree>
    <p:extLst>
      <p:ext uri="{BB962C8B-B14F-4D97-AF65-F5344CB8AC3E}">
        <p14:creationId xmlns:p14="http://schemas.microsoft.com/office/powerpoint/2010/main" val="2978802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38175-57C2-4EC4-A0DC-C0536B78B5C5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90ED3-75D1-4241-9C11-FABF7CE475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67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38175-57C2-4EC4-A0DC-C0536B78B5C5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90ED3-75D1-4241-9C11-FABF7CE475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933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38175-57C2-4EC4-A0DC-C0536B78B5C5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90ED3-75D1-4241-9C11-FABF7CE475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 rot="10800000">
            <a:off x="0" y="0"/>
            <a:ext cx="9144000" cy="692696"/>
          </a:xfrm>
          <a:prstGeom prst="rect">
            <a:avLst/>
          </a:prstGeom>
          <a:gradFill flip="none" rotWithShape="1">
            <a:gsLst>
              <a:gs pos="43000">
                <a:srgbClr val="1151AA"/>
              </a:gs>
              <a:gs pos="100000">
                <a:srgbClr val="2BB4E5"/>
              </a:gs>
              <a:gs pos="0">
                <a:srgbClr val="0B3C9D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254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pic>
        <p:nvPicPr>
          <p:cNvPr id="8" name="Picture 3" descr="S:\Студия Борового\Фирмстиль DB пресскит\Логотипы студии\png\лого без подписи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392" y="62250"/>
            <a:ext cx="592855" cy="592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67544" y="197057"/>
            <a:ext cx="6860085" cy="401225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ru-RU" sz="2000" kern="1200" dirty="0">
                <a:solidFill>
                  <a:schemeClr val="bg1"/>
                </a:solidFill>
                <a:latin typeface="PT Sans Caption" pitchFamily="34" charset="-52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0139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 rot="10800000">
            <a:off x="0" y="0"/>
            <a:ext cx="9144000" cy="692696"/>
          </a:xfrm>
          <a:prstGeom prst="rect">
            <a:avLst/>
          </a:prstGeom>
          <a:gradFill flip="none" rotWithShape="1">
            <a:gsLst>
              <a:gs pos="43000">
                <a:srgbClr val="1151AA"/>
              </a:gs>
              <a:gs pos="100000">
                <a:srgbClr val="2BB4E5"/>
              </a:gs>
              <a:gs pos="0">
                <a:srgbClr val="0B3C9D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254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pic>
        <p:nvPicPr>
          <p:cNvPr id="6147" name="Picture 3" descr="S:\Студия Борового\Фирмстиль DB пресскит\Логотипы студии\png\лого без подписи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392" y="62250"/>
            <a:ext cx="592855" cy="592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38175-57C2-4EC4-A0DC-C0536B78B5C5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90ED3-75D1-4241-9C11-FABF7CE475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67544" y="202630"/>
            <a:ext cx="7488832" cy="418058"/>
          </a:xfrm>
        </p:spPr>
        <p:txBody>
          <a:bodyPr anchor="t">
            <a:norm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839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2160" y="260648"/>
            <a:ext cx="2880320" cy="1080120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12160" y="1340768"/>
            <a:ext cx="2880320" cy="15841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38175-57C2-4EC4-A0DC-C0536B78B5C5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90ED3-75D1-4241-9C11-FABF7CE475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554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38175-57C2-4EC4-A0DC-C0536B78B5C5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90ED3-75D1-4241-9C11-FABF7CE475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 rot="10800000">
            <a:off x="0" y="0"/>
            <a:ext cx="9144000" cy="692696"/>
          </a:xfrm>
          <a:prstGeom prst="rect">
            <a:avLst/>
          </a:prstGeom>
          <a:gradFill flip="none" rotWithShape="1">
            <a:gsLst>
              <a:gs pos="43000">
                <a:srgbClr val="1151AA"/>
              </a:gs>
              <a:gs pos="100000">
                <a:srgbClr val="2BB4E5"/>
              </a:gs>
              <a:gs pos="0">
                <a:srgbClr val="0B3C9D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254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pic>
        <p:nvPicPr>
          <p:cNvPr id="8" name="Picture 3" descr="S:\Студия Борового\Фирмстиль DB пресскит\Логотипы студии\png\лого без подписи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392" y="62250"/>
            <a:ext cx="592855" cy="592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111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38175-57C2-4EC4-A0DC-C0536B78B5C5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90ED3-75D1-4241-9C11-FABF7CE475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-108520" y="-54777"/>
            <a:ext cx="9289032" cy="6954238"/>
          </a:xfrm>
          <a:prstGeom prst="rect">
            <a:avLst/>
          </a:prstGeom>
          <a:gradFill flip="none" rotWithShape="1">
            <a:gsLst>
              <a:gs pos="0">
                <a:srgbClr val="798085"/>
              </a:gs>
              <a:gs pos="50000">
                <a:srgbClr val="778187"/>
              </a:gs>
              <a:gs pos="100000">
                <a:srgbClr val="BBC0C3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930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38175-57C2-4EC4-A0DC-C0536B78B5C5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90ED3-75D1-4241-9C11-FABF7CE475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361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38175-57C2-4EC4-A0DC-C0536B78B5C5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90ED3-75D1-4241-9C11-FABF7CE475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583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38175-57C2-4EC4-A0DC-C0536B78B5C5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90ED3-75D1-4241-9C11-FABF7CE475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 userDrawn="1"/>
        </p:nvSpPr>
        <p:spPr>
          <a:xfrm rot="10800000">
            <a:off x="0" y="0"/>
            <a:ext cx="9144000" cy="692696"/>
          </a:xfrm>
          <a:prstGeom prst="rect">
            <a:avLst/>
          </a:prstGeom>
          <a:gradFill flip="none" rotWithShape="1">
            <a:gsLst>
              <a:gs pos="43000">
                <a:srgbClr val="1151AA"/>
              </a:gs>
              <a:gs pos="100000">
                <a:srgbClr val="2BB4E5"/>
              </a:gs>
              <a:gs pos="0">
                <a:srgbClr val="0B3C9D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254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pic>
        <p:nvPicPr>
          <p:cNvPr id="7" name="Picture 3" descr="S:\Студия Борового\Фирмстиль DB пресскит\Логотипы студии\png\лого без подписи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392" y="62250"/>
            <a:ext cx="592855" cy="592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353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38175-57C2-4EC4-A0DC-C0536B78B5C5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90ED3-75D1-4241-9C11-FABF7CE475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314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38175-57C2-4EC4-A0DC-C0536B78B5C5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90ED3-75D1-4241-9C11-FABF7CE475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387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38175-57C2-4EC4-A0DC-C0536B78B5C5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90ED3-75D1-4241-9C11-FABF7CE475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610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8175-57C2-4EC4-A0DC-C0536B78B5C5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90ED3-75D1-4241-9C11-FABF7CE475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303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698" r:id="rId12"/>
    <p:sldLayoutId id="2147483702" r:id="rId13"/>
    <p:sldLayoutId id="2147483705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gif"/><Relationship Id="rId1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lltracking.ru/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hyperlink" Target="http://www.iftheycall.com/" TargetMode="External"/><Relationship Id="rId4" Type="http://schemas.openxmlformats.org/officeDocument/2006/relationships/hyperlink" Target="http://www.ringostat.com/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b.by/" TargetMode="External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facebook.com/borovoystudio" TargetMode="External"/><Relationship Id="rId5" Type="http://schemas.openxmlformats.org/officeDocument/2006/relationships/hyperlink" Target="http://www.twitter.com/db_by" TargetMode="External"/><Relationship Id="rId4" Type="http://schemas.openxmlformats.org/officeDocument/2006/relationships/hyperlink" Target="mailto:dv@db.by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620688"/>
            <a:ext cx="8208912" cy="2808312"/>
          </a:xfrm>
        </p:spPr>
        <p:txBody>
          <a:bodyPr>
            <a:normAutofit/>
          </a:bodyPr>
          <a:lstStyle/>
          <a:p>
            <a:r>
              <a:rPr lang="ru-RU" sz="4800" dirty="0"/>
              <a:t>Как сделать эффективный сайт страховой компании. Простые советы для сложных задач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32160" y="3429000"/>
            <a:ext cx="8712968" cy="19740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PT Sans Caption" pitchFamily="34" charset="-52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tx1"/>
                </a:solidFill>
                <a:latin typeface="PT Sans" pitchFamily="34" charset="-52"/>
              </a:rPr>
              <a:t>Виталий </a:t>
            </a:r>
            <a:r>
              <a:rPr lang="ru-RU" sz="2800" b="1" dirty="0" err="1" smtClean="0">
                <a:solidFill>
                  <a:schemeClr val="tx1"/>
                </a:solidFill>
                <a:latin typeface="PT Sans" pitchFamily="34" charset="-52"/>
              </a:rPr>
              <a:t>Денисенков</a:t>
            </a:r>
            <a:r>
              <a:rPr lang="ru-RU" sz="2800" dirty="0" smtClean="0">
                <a:solidFill>
                  <a:schemeClr val="tx1"/>
                </a:solidFill>
                <a:latin typeface="PT Sans" pitchFamily="34" charset="-52"/>
              </a:rPr>
              <a:t> 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PT Sans" pitchFamily="34" charset="-52"/>
              </a:rPr>
              <a:t>директор</a:t>
            </a:r>
            <a:endParaRPr lang="ru-RU" sz="1800" dirty="0">
              <a:solidFill>
                <a:schemeClr val="tx1"/>
              </a:solidFill>
              <a:latin typeface="PT Sans" pitchFamily="34" charset="-52"/>
            </a:endParaRPr>
          </a:p>
        </p:txBody>
      </p:sp>
      <p:pic>
        <p:nvPicPr>
          <p:cNvPr id="3" name="Picture 2" descr="D:\!Work\Статьи\!Стандарты\НОВЫЙ СУПЕР ЛОГО!!!!!!!!!!!!!!!\микро-лого-горизонтальны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568796"/>
            <a:ext cx="2007344" cy="709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96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5" name="Объект 3"/>
          <p:cNvSpPr>
            <a:spLocks noGrp="1"/>
          </p:cNvSpPr>
          <p:nvPr>
            <p:ph idx="1"/>
          </p:nvPr>
        </p:nvSpPr>
        <p:spPr>
          <a:xfrm>
            <a:off x="1043608" y="476672"/>
            <a:ext cx="7340127" cy="7200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b="1" dirty="0" smtClean="0"/>
              <a:t>Элементы карточки </a:t>
            </a:r>
            <a:r>
              <a:rPr lang="ru-RU" sz="4000" b="1" dirty="0" smtClean="0"/>
              <a:t>продукта</a:t>
            </a:r>
            <a:endParaRPr lang="ru-RU" sz="4000" dirty="0"/>
          </a:p>
        </p:txBody>
      </p:sp>
      <p:sp>
        <p:nvSpPr>
          <p:cNvPr id="6" name="Объект 3"/>
          <p:cNvSpPr txBox="1">
            <a:spLocks/>
          </p:cNvSpPr>
          <p:nvPr/>
        </p:nvSpPr>
        <p:spPr>
          <a:xfrm>
            <a:off x="1043608" y="1196752"/>
            <a:ext cx="7848872" cy="4608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800" b="1" dirty="0"/>
          </a:p>
          <a:p>
            <a:pPr lvl="0"/>
            <a:r>
              <a:rPr lang="ru-RU" sz="2800" dirty="0" smtClean="0"/>
              <a:t>Офисы продаж (агенты)</a:t>
            </a:r>
          </a:p>
          <a:p>
            <a:pPr lvl="0"/>
            <a:r>
              <a:rPr lang="ru-RU" sz="2800" dirty="0" smtClean="0"/>
              <a:t>Часто задаваемые вопросы</a:t>
            </a:r>
            <a:endParaRPr lang="ru-RU" sz="2800" dirty="0"/>
          </a:p>
          <a:p>
            <a:pPr lvl="0"/>
            <a:r>
              <a:rPr lang="ru-RU" sz="2800" dirty="0" smtClean="0"/>
              <a:t>Рекомендации, </a:t>
            </a:r>
            <a:r>
              <a:rPr lang="ru-RU" sz="2800" dirty="0"/>
              <a:t>сопутствующие и/или похожие </a:t>
            </a:r>
            <a:r>
              <a:rPr lang="ru-RU" sz="2800" dirty="0" smtClean="0"/>
              <a:t>продукты/услуги</a:t>
            </a:r>
            <a:endParaRPr lang="ru-RU" sz="2800" dirty="0"/>
          </a:p>
          <a:p>
            <a:pPr lvl="0"/>
            <a:r>
              <a:rPr lang="ru-RU" sz="2800" dirty="0" smtClean="0"/>
              <a:t>Отзывы, рейтинги</a:t>
            </a:r>
          </a:p>
          <a:p>
            <a:pPr lvl="0"/>
            <a:r>
              <a:rPr lang="ru-RU" sz="2800" dirty="0" smtClean="0"/>
              <a:t>Кнопка </a:t>
            </a:r>
            <a:r>
              <a:rPr lang="ru-RU" sz="2800" dirty="0"/>
              <a:t>для </a:t>
            </a:r>
            <a:r>
              <a:rPr lang="ru-RU" sz="2800" dirty="0" smtClean="0"/>
              <a:t>он-</a:t>
            </a:r>
            <a:r>
              <a:rPr lang="ru-RU" sz="2800" dirty="0" err="1" smtClean="0"/>
              <a:t>лайн</a:t>
            </a:r>
            <a:r>
              <a:rPr lang="ru-RU" sz="2800" dirty="0" smtClean="0"/>
              <a:t> заказа</a:t>
            </a:r>
            <a:endParaRPr lang="ru-RU" sz="2800" dirty="0"/>
          </a:p>
          <a:p>
            <a:pPr lvl="0"/>
            <a:r>
              <a:rPr lang="ru-RU" sz="2800" dirty="0" smtClean="0"/>
              <a:t>Как связаться (телефон </a:t>
            </a:r>
            <a:r>
              <a:rPr lang="ru-RU" sz="2800" dirty="0"/>
              <a:t>или онлайн-консультант)</a:t>
            </a:r>
          </a:p>
          <a:p>
            <a:pPr marL="0" indent="0">
              <a:buNone/>
            </a:pPr>
            <a:endParaRPr lang="ru-RU" sz="2800" b="1" dirty="0" smtClean="0"/>
          </a:p>
        </p:txBody>
      </p:sp>
      <p:pic>
        <p:nvPicPr>
          <p:cNvPr id="7" name="Picture 2" descr="D:\!Work\Статьи\!Стандарты\НОВЫЙ СУПЕР ЛОГО!!!!!!!!!!!!!!!\микро-лого-горизонтальны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292" y="6077747"/>
            <a:ext cx="1692188" cy="59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84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3"/>
          <p:cNvSpPr txBox="1">
            <a:spLocks/>
          </p:cNvSpPr>
          <p:nvPr/>
        </p:nvSpPr>
        <p:spPr>
          <a:xfrm>
            <a:off x="683568" y="1844824"/>
            <a:ext cx="8064896" cy="273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11" name="Объект 3"/>
          <p:cNvSpPr>
            <a:spLocks noGrp="1"/>
          </p:cNvSpPr>
          <p:nvPr>
            <p:ph idx="1"/>
          </p:nvPr>
        </p:nvSpPr>
        <p:spPr>
          <a:xfrm>
            <a:off x="791115" y="404664"/>
            <a:ext cx="8712967" cy="7200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b="1" dirty="0"/>
              <a:t>Лестница узнавания по Ханту</a:t>
            </a:r>
            <a:endParaRPr lang="ru-RU" sz="3400" b="1" dirty="0" smtClean="0"/>
          </a:p>
          <a:p>
            <a:pPr marL="0" indent="0">
              <a:buNone/>
            </a:pPr>
            <a:endParaRPr lang="ru-RU" b="1" dirty="0"/>
          </a:p>
        </p:txBody>
      </p:sp>
      <p:pic>
        <p:nvPicPr>
          <p:cNvPr id="3074" name="Picture 2" descr="D:\!Work\Статьи\Семинар ЮзабилитиЛаб лизинг\Ha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71" y="1340768"/>
            <a:ext cx="8086309" cy="4397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!Work\Статьи\!Стандарты\НОВЫЙ СУПЕР ЛОГО!!!!!!!!!!!!!!!\микро-лого-горизонтальный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292" y="6077747"/>
            <a:ext cx="1692188" cy="59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58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3"/>
          <p:cNvSpPr txBox="1">
            <a:spLocks/>
          </p:cNvSpPr>
          <p:nvPr/>
        </p:nvSpPr>
        <p:spPr>
          <a:xfrm>
            <a:off x="999355" y="1628800"/>
            <a:ext cx="6891710" cy="273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  <a:p>
            <a:r>
              <a:rPr lang="ru-RU" dirty="0" smtClean="0"/>
              <a:t>Потребность →</a:t>
            </a:r>
            <a:endParaRPr lang="ru-RU" dirty="0"/>
          </a:p>
          <a:p>
            <a:r>
              <a:rPr lang="ru-RU" dirty="0"/>
              <a:t>Запрос в поисковой </a:t>
            </a:r>
            <a:r>
              <a:rPr lang="ru-RU" dirty="0" smtClean="0"/>
              <a:t>системе →</a:t>
            </a:r>
            <a:endParaRPr lang="ru-RU" dirty="0"/>
          </a:p>
          <a:p>
            <a:r>
              <a:rPr lang="ru-RU" dirty="0"/>
              <a:t>Посадочная страница</a:t>
            </a:r>
            <a:endParaRPr lang="ru-RU" b="1" dirty="0" smtClean="0"/>
          </a:p>
        </p:txBody>
      </p:sp>
      <p:sp>
        <p:nvSpPr>
          <p:cNvPr id="12" name="Объект 3"/>
          <p:cNvSpPr txBox="1">
            <a:spLocks/>
          </p:cNvSpPr>
          <p:nvPr/>
        </p:nvSpPr>
        <p:spPr>
          <a:xfrm>
            <a:off x="984473" y="476672"/>
            <a:ext cx="7340127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600" b="1" dirty="0" smtClean="0"/>
              <a:t>Поведение пользователя в интернете</a:t>
            </a:r>
            <a:endParaRPr lang="ru-RU" sz="3600" b="1" dirty="0"/>
          </a:p>
          <a:p>
            <a:pPr marL="0" indent="0">
              <a:buFont typeface="Arial" pitchFamily="34" charset="0"/>
              <a:buNone/>
            </a:pPr>
            <a:endParaRPr lang="ru-RU" sz="4000" dirty="0"/>
          </a:p>
        </p:txBody>
      </p:sp>
      <p:pic>
        <p:nvPicPr>
          <p:cNvPr id="13" name="Picture 2" descr="D:\!Work\Статьи\!Стандарты\НОВЫЙ СУПЕР ЛОГО!!!!!!!!!!!!!!!\микро-лого-горизонтальны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292" y="6077747"/>
            <a:ext cx="1692188" cy="59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87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3"/>
          <p:cNvSpPr txBox="1">
            <a:spLocks/>
          </p:cNvSpPr>
          <p:nvPr/>
        </p:nvSpPr>
        <p:spPr>
          <a:xfrm>
            <a:off x="1043608" y="1810172"/>
            <a:ext cx="6336704" cy="2376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/>
              <a:t>Привлечь </a:t>
            </a:r>
            <a:r>
              <a:rPr lang="ru-RU" sz="2800" dirty="0"/>
              <a:t>внимание посетителей</a:t>
            </a:r>
          </a:p>
          <a:p>
            <a:r>
              <a:rPr lang="ru-RU" sz="2800" dirty="0" smtClean="0"/>
              <a:t>Заинтересовать</a:t>
            </a:r>
            <a:endParaRPr lang="en-US" sz="2800" dirty="0" smtClean="0"/>
          </a:p>
          <a:p>
            <a:r>
              <a:rPr lang="ru-RU" sz="2800" dirty="0" smtClean="0"/>
              <a:t>Призвать </a:t>
            </a:r>
            <a:r>
              <a:rPr lang="ru-RU" sz="2800" dirty="0"/>
              <a:t>к действию и перевести посетителя на следующий шаг</a:t>
            </a:r>
            <a:endParaRPr lang="ru-RU" sz="2800" b="1" dirty="0" smtClean="0"/>
          </a:p>
        </p:txBody>
      </p:sp>
      <p:sp>
        <p:nvSpPr>
          <p:cNvPr id="11" name="Объект 3"/>
          <p:cNvSpPr>
            <a:spLocks noGrp="1"/>
          </p:cNvSpPr>
          <p:nvPr>
            <p:ph idx="1"/>
          </p:nvPr>
        </p:nvSpPr>
        <p:spPr>
          <a:xfrm>
            <a:off x="323528" y="1052736"/>
            <a:ext cx="8712967" cy="72008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3400" b="1" dirty="0" smtClean="0"/>
          </a:p>
          <a:p>
            <a:pPr marL="0" indent="0">
              <a:buNone/>
            </a:pPr>
            <a:endParaRPr lang="ru-RU" b="1" dirty="0"/>
          </a:p>
        </p:txBody>
      </p:sp>
      <p:sp>
        <p:nvSpPr>
          <p:cNvPr id="7" name="Объект 3"/>
          <p:cNvSpPr txBox="1">
            <a:spLocks/>
          </p:cNvSpPr>
          <p:nvPr/>
        </p:nvSpPr>
        <p:spPr>
          <a:xfrm>
            <a:off x="1043608" y="476672"/>
            <a:ext cx="7340127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600" b="1" dirty="0"/>
              <a:t>Задачи посадочной страницы</a:t>
            </a:r>
          </a:p>
          <a:p>
            <a:pPr marL="0" indent="0">
              <a:buFont typeface="Arial" pitchFamily="34" charset="0"/>
              <a:buNone/>
            </a:pPr>
            <a:endParaRPr lang="ru-RU" sz="4000" dirty="0"/>
          </a:p>
        </p:txBody>
      </p:sp>
      <p:pic>
        <p:nvPicPr>
          <p:cNvPr id="9" name="Picture 2" descr="D:\!Work\Статьи\!Стандарты\НОВЫЙ СУПЕР ЛОГО!!!!!!!!!!!!!!!\микро-лого-горизонтальны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292" y="6077747"/>
            <a:ext cx="1692188" cy="59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90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3"/>
          <p:cNvSpPr txBox="1">
            <a:spLocks/>
          </p:cNvSpPr>
          <p:nvPr/>
        </p:nvSpPr>
        <p:spPr>
          <a:xfrm>
            <a:off x="1043608" y="1844824"/>
            <a:ext cx="8064896" cy="4248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/>
              <a:t>Где </a:t>
            </a:r>
            <a:r>
              <a:rPr lang="ru-RU" sz="2800" dirty="0"/>
              <a:t>я? </a:t>
            </a:r>
          </a:p>
          <a:p>
            <a:r>
              <a:rPr lang="ru-RU" sz="2800" dirty="0" smtClean="0"/>
              <a:t>То </a:t>
            </a:r>
            <a:r>
              <a:rPr lang="ru-RU" sz="2800" dirty="0"/>
              <a:t>ли это, что я ожидал увидеть? </a:t>
            </a:r>
          </a:p>
          <a:p>
            <a:r>
              <a:rPr lang="ru-RU" sz="2800" dirty="0" smtClean="0"/>
              <a:t>Эта </a:t>
            </a:r>
            <a:r>
              <a:rPr lang="ru-RU" sz="2800" dirty="0"/>
              <a:t>страница заслуживает доверия? </a:t>
            </a:r>
          </a:p>
          <a:p>
            <a:r>
              <a:rPr lang="ru-RU" sz="2800" dirty="0" smtClean="0"/>
              <a:t>Есть </a:t>
            </a:r>
            <a:r>
              <a:rPr lang="ru-RU" sz="2800" dirty="0"/>
              <a:t>что-нибудь интересненькое? </a:t>
            </a:r>
          </a:p>
          <a:p>
            <a:r>
              <a:rPr lang="ru-RU" sz="2800" dirty="0" smtClean="0"/>
              <a:t>С </a:t>
            </a:r>
            <a:r>
              <a:rPr lang="ru-RU" sz="2800" dirty="0"/>
              <a:t>чего начать? </a:t>
            </a:r>
          </a:p>
          <a:p>
            <a:r>
              <a:rPr lang="ru-RU" sz="2800" dirty="0" smtClean="0"/>
              <a:t>Как </a:t>
            </a:r>
            <a:r>
              <a:rPr lang="ru-RU" sz="2800" dirty="0"/>
              <a:t>узнать подробнее о… </a:t>
            </a:r>
          </a:p>
          <a:p>
            <a:r>
              <a:rPr lang="ru-RU" sz="2800" dirty="0" smtClean="0"/>
              <a:t>А </a:t>
            </a:r>
            <a:r>
              <a:rPr lang="ru-RU" sz="2800" dirty="0"/>
              <a:t>что, если у меня еще остались вопросы? </a:t>
            </a:r>
          </a:p>
        </p:txBody>
      </p:sp>
      <p:sp>
        <p:nvSpPr>
          <p:cNvPr id="11" name="Объект 3"/>
          <p:cNvSpPr>
            <a:spLocks noGrp="1"/>
          </p:cNvSpPr>
          <p:nvPr>
            <p:ph idx="1"/>
          </p:nvPr>
        </p:nvSpPr>
        <p:spPr>
          <a:xfrm>
            <a:off x="323528" y="1052736"/>
            <a:ext cx="8712967" cy="72008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3400" b="1" dirty="0" smtClean="0"/>
          </a:p>
          <a:p>
            <a:pPr marL="0" indent="0">
              <a:buNone/>
            </a:pPr>
            <a:endParaRPr lang="ru-RU" b="1" dirty="0"/>
          </a:p>
        </p:txBody>
      </p:sp>
      <p:sp>
        <p:nvSpPr>
          <p:cNvPr id="6" name="Объект 3"/>
          <p:cNvSpPr txBox="1">
            <a:spLocks/>
          </p:cNvSpPr>
          <p:nvPr/>
        </p:nvSpPr>
        <p:spPr>
          <a:xfrm>
            <a:off x="1043608" y="476672"/>
            <a:ext cx="7340127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600" b="1" dirty="0"/>
              <a:t>Основные вопросы посетителей </a:t>
            </a:r>
          </a:p>
          <a:p>
            <a:pPr marL="0" indent="0">
              <a:buFont typeface="Arial" pitchFamily="34" charset="0"/>
              <a:buNone/>
            </a:pPr>
            <a:endParaRPr lang="ru-RU" sz="4000" dirty="0"/>
          </a:p>
        </p:txBody>
      </p:sp>
      <p:pic>
        <p:nvPicPr>
          <p:cNvPr id="7" name="Picture 2" descr="D:\!Work\Статьи\!Стандарты\НОВЫЙ СУПЕР ЛОГО!!!!!!!!!!!!!!!\микро-лого-горизонтальны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292" y="6077747"/>
            <a:ext cx="1692188" cy="59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143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3"/>
          <p:cNvSpPr txBox="1">
            <a:spLocks/>
          </p:cNvSpPr>
          <p:nvPr/>
        </p:nvSpPr>
        <p:spPr>
          <a:xfrm>
            <a:off x="1041376" y="1628800"/>
            <a:ext cx="6987008" cy="4320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Логотип </a:t>
            </a:r>
            <a:r>
              <a:rPr lang="ru-RU" sz="2800" dirty="0"/>
              <a:t>+ описание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Заголовок</a:t>
            </a:r>
            <a:endParaRPr lang="ru-RU" sz="2800" dirty="0"/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Изображение</a:t>
            </a:r>
            <a:endParaRPr lang="ru-RU" sz="2800" dirty="0"/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Выгоды</a:t>
            </a:r>
            <a:endParaRPr lang="ru-RU" sz="2800" dirty="0"/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Призыв </a:t>
            </a:r>
            <a:r>
              <a:rPr lang="ru-RU" sz="2800" dirty="0"/>
              <a:t>к действию (форма захвата контакта или кнопка)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Закрытие </a:t>
            </a:r>
            <a:r>
              <a:rPr lang="ru-RU" sz="2800" dirty="0"/>
              <a:t>возражений</a:t>
            </a:r>
          </a:p>
        </p:txBody>
      </p:sp>
      <p:sp>
        <p:nvSpPr>
          <p:cNvPr id="6" name="Объект 3"/>
          <p:cNvSpPr txBox="1">
            <a:spLocks/>
          </p:cNvSpPr>
          <p:nvPr/>
        </p:nvSpPr>
        <p:spPr>
          <a:xfrm>
            <a:off x="1043608" y="476672"/>
            <a:ext cx="7340127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600" b="1" dirty="0" smtClean="0"/>
              <a:t>Элементы посадочной страницы</a:t>
            </a:r>
            <a:endParaRPr lang="ru-RU" sz="3600" b="1" dirty="0"/>
          </a:p>
          <a:p>
            <a:pPr marL="0" indent="0">
              <a:buFont typeface="Arial" pitchFamily="34" charset="0"/>
              <a:buNone/>
            </a:pPr>
            <a:endParaRPr lang="ru-RU" sz="4000" dirty="0"/>
          </a:p>
        </p:txBody>
      </p:sp>
      <p:pic>
        <p:nvPicPr>
          <p:cNvPr id="12" name="Picture 2" descr="D:\!Work\Статьи\!Стандарты\НОВЫЙ СУПЕР ЛОГО!!!!!!!!!!!!!!!\микро-лого-горизонтальны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292" y="6077747"/>
            <a:ext cx="1692188" cy="59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80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3"/>
          <p:cNvSpPr txBox="1">
            <a:spLocks/>
          </p:cNvSpPr>
          <p:nvPr/>
        </p:nvSpPr>
        <p:spPr>
          <a:xfrm>
            <a:off x="683568" y="2204864"/>
            <a:ext cx="8064896" cy="4320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pic>
        <p:nvPicPr>
          <p:cNvPr id="5122" name="Picture 2" descr="D:\!Work\Статьи\Семинар ЮзабилитиЛаб лизинг\alfa-leasing - landi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60" y="692696"/>
            <a:ext cx="5230836" cy="10441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!Work\Статьи\!Стандарты\НОВЫЙ СУПЕР ЛОГО!!!!!!!!!!!!!!!\микро-лого-горизонтальный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292" y="6077747"/>
            <a:ext cx="1692188" cy="59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69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5" name="Объект 3"/>
          <p:cNvSpPr>
            <a:spLocks noGrp="1"/>
          </p:cNvSpPr>
          <p:nvPr>
            <p:ph idx="1"/>
          </p:nvPr>
        </p:nvSpPr>
        <p:spPr>
          <a:xfrm>
            <a:off x="976289" y="476672"/>
            <a:ext cx="7412135" cy="7920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b="1" dirty="0" smtClean="0"/>
              <a:t>Расположение </a:t>
            </a:r>
            <a:r>
              <a:rPr lang="ru-RU" sz="4000" b="1" dirty="0"/>
              <a:t>элементов</a:t>
            </a:r>
            <a:endParaRPr lang="ru-RU" sz="4000" dirty="0"/>
          </a:p>
        </p:txBody>
      </p:sp>
      <p:sp>
        <p:nvSpPr>
          <p:cNvPr id="6" name="Объект 3"/>
          <p:cNvSpPr txBox="1">
            <a:spLocks/>
          </p:cNvSpPr>
          <p:nvPr/>
        </p:nvSpPr>
        <p:spPr>
          <a:xfrm>
            <a:off x="1043608" y="1484784"/>
            <a:ext cx="7848872" cy="46805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/>
              <a:t>Важные элементы лучше располагать там, где пользователи привыкли их </a:t>
            </a:r>
            <a:r>
              <a:rPr lang="ru-RU" sz="2800" dirty="0" smtClean="0"/>
              <a:t>видеть.</a:t>
            </a:r>
          </a:p>
          <a:p>
            <a:r>
              <a:rPr lang="ru-RU" sz="2800" dirty="0"/>
              <a:t>Исследования показывают, что траектория взгляда посетителя интернет-страницы напоминает латинскую букву «F</a:t>
            </a:r>
            <a:r>
              <a:rPr lang="ru-RU" sz="2800" dirty="0" smtClean="0"/>
              <a:t>».</a:t>
            </a:r>
          </a:p>
          <a:p>
            <a:r>
              <a:rPr lang="ru-RU" sz="2800" dirty="0" smtClean="0"/>
              <a:t>Точки продаж в первом экране.</a:t>
            </a:r>
          </a:p>
        </p:txBody>
      </p:sp>
      <p:pic>
        <p:nvPicPr>
          <p:cNvPr id="3074" name="Picture 2" descr="D:\!Work\Статьи\Формула сайта 21 ноября 2013\Мой доклад\Связной - элементы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7234642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!Work\Статьи\!Стандарты\НОВЫЙ СУПЕР ЛОГО!!!!!!!!!!!!!!!\микро-лого-горизонтальный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292" y="6077747"/>
            <a:ext cx="1692188" cy="59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97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5" name="Объект 3"/>
          <p:cNvSpPr>
            <a:spLocks noGrp="1"/>
          </p:cNvSpPr>
          <p:nvPr>
            <p:ph idx="1"/>
          </p:nvPr>
        </p:nvSpPr>
        <p:spPr>
          <a:xfrm>
            <a:off x="976289" y="476672"/>
            <a:ext cx="7412135" cy="7920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b="1" dirty="0"/>
              <a:t>Цена</a:t>
            </a:r>
            <a:endParaRPr lang="ru-RU" sz="4000" dirty="0"/>
          </a:p>
        </p:txBody>
      </p:sp>
      <p:sp>
        <p:nvSpPr>
          <p:cNvPr id="6" name="Объект 3"/>
          <p:cNvSpPr txBox="1">
            <a:spLocks/>
          </p:cNvSpPr>
          <p:nvPr/>
        </p:nvSpPr>
        <p:spPr>
          <a:xfrm>
            <a:off x="1043608" y="1484784"/>
            <a:ext cx="7848872" cy="46805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/>
              <a:t>Делать </a:t>
            </a:r>
            <a:r>
              <a:rPr lang="ru-RU" sz="2800" dirty="0"/>
              <a:t>акцент на </a:t>
            </a:r>
            <a:r>
              <a:rPr lang="ru-RU" sz="2800" dirty="0" smtClean="0"/>
              <a:t>стоимости </a:t>
            </a:r>
            <a:r>
              <a:rPr lang="ru-RU" sz="2800" dirty="0"/>
              <a:t>можно, когда она </a:t>
            </a:r>
            <a:r>
              <a:rPr lang="ru-RU" sz="2800" dirty="0" smtClean="0"/>
              <a:t>существенно </a:t>
            </a:r>
            <a:r>
              <a:rPr lang="ru-RU" sz="2800" dirty="0"/>
              <a:t>ниже, чем в других </a:t>
            </a:r>
            <a:r>
              <a:rPr lang="ru-RU" sz="2800" dirty="0" smtClean="0"/>
              <a:t>местах.</a:t>
            </a:r>
          </a:p>
          <a:p>
            <a:r>
              <a:rPr lang="ru-RU" sz="2800" dirty="0"/>
              <a:t>Предложение кажется очень выгодным за счет сравнения рекомендованной розничной цены с текущей стоимостью </a:t>
            </a:r>
            <a:r>
              <a:rPr lang="ru-RU" sz="2800" dirty="0" smtClean="0"/>
              <a:t>товара.</a:t>
            </a:r>
          </a:p>
          <a:p>
            <a:r>
              <a:rPr lang="ru-RU" sz="2800" dirty="0" smtClean="0"/>
              <a:t>Дополнительный </a:t>
            </a:r>
            <a:r>
              <a:rPr lang="ru-RU" sz="2800" dirty="0"/>
              <a:t>аргумент – указание конкретной суммы, которую экономит покупатель.</a:t>
            </a:r>
            <a:endParaRPr lang="ru-RU" sz="2800" dirty="0" smtClean="0"/>
          </a:p>
        </p:txBody>
      </p:sp>
      <p:pic>
        <p:nvPicPr>
          <p:cNvPr id="4098" name="Picture 2" descr="D:\!Work\Статьи\Формула сайта 21 ноября 2013\Мой доклад\Амазон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98" y="1268760"/>
            <a:ext cx="8233686" cy="462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!Work\Статьи\!Стандарты\НОВЫЙ СУПЕР ЛОГО!!!!!!!!!!!!!!!\микро-лого-горизонтальный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292" y="6077747"/>
            <a:ext cx="1692188" cy="59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77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5" name="Объект 3"/>
          <p:cNvSpPr>
            <a:spLocks noGrp="1"/>
          </p:cNvSpPr>
          <p:nvPr>
            <p:ph idx="1"/>
          </p:nvPr>
        </p:nvSpPr>
        <p:spPr>
          <a:xfrm>
            <a:off x="976289" y="476672"/>
            <a:ext cx="7412135" cy="7920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b="1" dirty="0"/>
              <a:t>Доставка</a:t>
            </a:r>
            <a:endParaRPr lang="ru-RU" sz="4000" dirty="0"/>
          </a:p>
        </p:txBody>
      </p:sp>
      <p:sp>
        <p:nvSpPr>
          <p:cNvPr id="6" name="Объект 3"/>
          <p:cNvSpPr txBox="1">
            <a:spLocks/>
          </p:cNvSpPr>
          <p:nvPr/>
        </p:nvSpPr>
        <p:spPr>
          <a:xfrm>
            <a:off x="1043608" y="1484784"/>
            <a:ext cx="7848872" cy="46805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/>
              <a:t>Лучше заявлять о доставке так: </a:t>
            </a:r>
            <a:r>
              <a:rPr lang="ru-RU" sz="2800" dirty="0"/>
              <a:t>«Закажите этот </a:t>
            </a:r>
            <a:r>
              <a:rPr lang="ru-RU" sz="2800" dirty="0" smtClean="0"/>
              <a:t>продукт </a:t>
            </a:r>
            <a:r>
              <a:rPr lang="ru-RU" sz="2800" dirty="0"/>
              <a:t>сегодня, и мы доставим его завтра к 12 часам». Если доставка еще и бесплатна – </a:t>
            </a:r>
            <a:r>
              <a:rPr lang="ru-RU" sz="2800" dirty="0" smtClean="0"/>
              <a:t>скажите </a:t>
            </a:r>
            <a:r>
              <a:rPr lang="ru-RU" sz="2800" dirty="0"/>
              <a:t>об </a:t>
            </a:r>
            <a:r>
              <a:rPr lang="ru-RU" sz="2800" dirty="0" smtClean="0"/>
              <a:t>этом.</a:t>
            </a:r>
          </a:p>
        </p:txBody>
      </p:sp>
      <p:pic>
        <p:nvPicPr>
          <p:cNvPr id="5122" name="Picture 2" descr="D:\!Work\Статьи\Формула сайта 21 ноября 2013\Мой доклад\OZON_dostavka_goo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4784"/>
            <a:ext cx="7560840" cy="425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!Work\Статьи\!Стандарты\НОВЫЙ СУПЕР ЛОГО!!!!!!!!!!!!!!!\микро-лого-горизонтальный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292" y="6077747"/>
            <a:ext cx="1692188" cy="59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47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:\Проекты\db.by\О компании\Клиенты\big\logo-0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271" y="4012561"/>
            <a:ext cx="2219376" cy="76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S:\Проекты\db.by\О компании\Клиенты\big\logo-0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081" y="4245460"/>
            <a:ext cx="1572196" cy="54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S:\Проекты\db.by\О компании\Клиенты\big\logo-1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395" y="5783585"/>
            <a:ext cx="2128007" cy="84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3299071" y="3331026"/>
            <a:ext cx="5278322" cy="2213240"/>
            <a:chOff x="3287255" y="3209289"/>
            <a:chExt cx="5278322" cy="2213240"/>
          </a:xfrm>
        </p:grpSpPr>
        <p:pic>
          <p:nvPicPr>
            <p:cNvPr id="2051" name="Picture 3" descr="S:\Проекты\db.by\О компании\Клиенты\big\logo-03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7255" y="3209289"/>
              <a:ext cx="2219376" cy="7645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7579" y="4759019"/>
              <a:ext cx="1947998" cy="6635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Прямоугольник 2"/>
          <p:cNvSpPr/>
          <p:nvPr/>
        </p:nvSpPr>
        <p:spPr>
          <a:xfrm>
            <a:off x="4375472" y="3244334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  <a:p>
            <a:endParaRPr lang="ru-RU" dirty="0"/>
          </a:p>
        </p:txBody>
      </p:sp>
      <p:pic>
        <p:nvPicPr>
          <p:cNvPr id="4" name="Picture 2" descr="C:\Users\liza\Downloads\logobelshina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85" y="4320646"/>
            <a:ext cx="1704949" cy="28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iza\Downloads\logo-ovr (2)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109" y="5744665"/>
            <a:ext cx="1434132" cy="87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liza\Downloads\logobps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215" y="3591570"/>
            <a:ext cx="2448387" cy="34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liza\Downloads\logo-ovr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85" y="5836166"/>
            <a:ext cx="1363810" cy="83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D:\!Work\Статьи\!Стандарты\actual_logos_07.08.13 Клиенты\alfabank-1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56" y="3312641"/>
            <a:ext cx="1863378" cy="801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D:\!Work\Статьи\!Стандарты\actual_logos_07.08.13 Клиенты\alfalizing-1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319" y="4012561"/>
            <a:ext cx="2166762" cy="80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!Work\Статьи\!Стандарты\actual_logos_07.08.13 Клиенты\belZD-1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064" y="4906969"/>
            <a:ext cx="1768045" cy="833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!Work\Статьи\!Стандарты\actual_logos_07.08.13 Клиенты\vtb-bank-1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91" y="5080024"/>
            <a:ext cx="1610497" cy="751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:\!Work\Статьи\!Стандарты\actual_logos_07.08.13 Клиенты\Uralsib-1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757" y="5744665"/>
            <a:ext cx="1937002" cy="928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778791" y="336011"/>
            <a:ext cx="4873329" cy="97210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>
              <a:lnSpc>
                <a:spcPct val="120000"/>
              </a:lnSpc>
            </a:pPr>
            <a:r>
              <a:rPr lang="ru-RU" sz="4000" b="1" dirty="0" smtClean="0"/>
              <a:t>Кто </a:t>
            </a:r>
            <a:r>
              <a:rPr lang="ru-RU" sz="4000" b="1" dirty="0"/>
              <a:t>мы?</a:t>
            </a:r>
            <a:endParaRPr lang="ru-RU" sz="4000" dirty="0"/>
          </a:p>
          <a:p>
            <a:pPr>
              <a:lnSpc>
                <a:spcPct val="120000"/>
              </a:lnSpc>
            </a:pPr>
            <a:endParaRPr lang="ru-RU" sz="1400" dirty="0" smtClean="0">
              <a:latin typeface="PT Sans" pitchFamily="34" charset="-52"/>
            </a:endParaRPr>
          </a:p>
          <a:p>
            <a:pPr>
              <a:lnSpc>
                <a:spcPct val="120000"/>
              </a:lnSpc>
            </a:pPr>
            <a:endParaRPr lang="ru-RU" sz="1400" dirty="0" smtClean="0">
              <a:latin typeface="PT Sans" pitchFamily="34" charset="-52"/>
            </a:endParaRPr>
          </a:p>
        </p:txBody>
      </p:sp>
      <p:pic>
        <p:nvPicPr>
          <p:cNvPr id="23" name="Picture 2" descr="D:\!Work\Статьи\!Стандарты\НОВЫЙ СУПЕР ЛОГО!!!!!!!!!!!!!!!\микро-лого-горизонтальный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189" y="482577"/>
            <a:ext cx="1919861" cy="67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839381" y="1475375"/>
            <a:ext cx="3660611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dirty="0">
                <a:latin typeface="PT Sans" pitchFamily="34" charset="-52"/>
              </a:rPr>
              <a:t>— </a:t>
            </a:r>
            <a:r>
              <a:rPr lang="ru-RU" dirty="0" smtClean="0">
                <a:latin typeface="PT Sans" pitchFamily="34" charset="-52"/>
              </a:rPr>
              <a:t>Основание: </a:t>
            </a:r>
            <a:r>
              <a:rPr lang="en-US" dirty="0" smtClean="0">
                <a:latin typeface="PT Sans" pitchFamily="34" charset="-52"/>
              </a:rPr>
              <a:t>2003 </a:t>
            </a:r>
            <a:r>
              <a:rPr lang="ru-RU" dirty="0" smtClean="0">
                <a:latin typeface="PT Sans" pitchFamily="34" charset="-52"/>
              </a:rPr>
              <a:t>год</a:t>
            </a:r>
            <a:endParaRPr lang="ru-RU" dirty="0">
              <a:latin typeface="PT Sans" pitchFamily="34" charset="-52"/>
            </a:endParaRPr>
          </a:p>
          <a:p>
            <a:pPr>
              <a:lnSpc>
                <a:spcPct val="120000"/>
              </a:lnSpc>
            </a:pPr>
            <a:r>
              <a:rPr lang="ru-RU" dirty="0" smtClean="0">
                <a:latin typeface="PT Sans" pitchFamily="34" charset="-52"/>
              </a:rPr>
              <a:t>—</a:t>
            </a:r>
            <a:r>
              <a:rPr lang="en-US" dirty="0" smtClean="0">
                <a:latin typeface="PT Sans" pitchFamily="34" charset="-52"/>
              </a:rPr>
              <a:t> </a:t>
            </a:r>
            <a:r>
              <a:rPr lang="ru-RU" dirty="0" smtClean="0">
                <a:latin typeface="PT Sans" pitchFamily="34" charset="-52"/>
              </a:rPr>
              <a:t>350 </a:t>
            </a:r>
            <a:r>
              <a:rPr lang="ru-RU" dirty="0">
                <a:latin typeface="PT Sans" pitchFamily="34" charset="-52"/>
              </a:rPr>
              <a:t>реализованных проектов</a:t>
            </a:r>
          </a:p>
          <a:p>
            <a:pPr>
              <a:lnSpc>
                <a:spcPct val="120000"/>
              </a:lnSpc>
            </a:pPr>
            <a:r>
              <a:rPr lang="ru-RU" dirty="0" smtClean="0">
                <a:latin typeface="PT Sans" pitchFamily="34" charset="-52"/>
              </a:rPr>
              <a:t>—</a:t>
            </a:r>
            <a:r>
              <a:rPr lang="en-US" dirty="0" smtClean="0">
                <a:latin typeface="PT Sans" pitchFamily="34" charset="-52"/>
              </a:rPr>
              <a:t> </a:t>
            </a:r>
            <a:r>
              <a:rPr lang="ru-RU" dirty="0" smtClean="0">
                <a:latin typeface="PT Sans" pitchFamily="34" charset="-52"/>
              </a:rPr>
              <a:t>30 </a:t>
            </a:r>
            <a:r>
              <a:rPr lang="ru-RU" dirty="0">
                <a:latin typeface="PT Sans" pitchFamily="34" charset="-52"/>
              </a:rPr>
              <a:t>дипломов и наград проф. </a:t>
            </a:r>
            <a:r>
              <a:rPr lang="ru-RU" dirty="0" smtClean="0">
                <a:latin typeface="PT Sans" pitchFamily="34" charset="-52"/>
              </a:rPr>
              <a:t>        конкурсов.</a:t>
            </a:r>
            <a:endParaRPr lang="ru-RU" dirty="0">
              <a:latin typeface="PT Sans" pitchFamily="34" charset="-5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44008" y="1475375"/>
            <a:ext cx="36606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dirty="0" smtClean="0">
                <a:latin typeface="PT Sans" pitchFamily="34" charset="-52"/>
              </a:rPr>
              <a:t>— </a:t>
            </a:r>
            <a:r>
              <a:rPr lang="ru-RU" dirty="0">
                <a:latin typeface="PT Sans" pitchFamily="34" charset="-52"/>
              </a:rPr>
              <a:t>Студия №1 в Беларуси</a:t>
            </a:r>
          </a:p>
          <a:p>
            <a:pPr>
              <a:lnSpc>
                <a:spcPct val="120000"/>
              </a:lnSpc>
            </a:pPr>
            <a:r>
              <a:rPr lang="ru-RU" dirty="0">
                <a:latin typeface="PT Sans" pitchFamily="34" charset="-52"/>
              </a:rPr>
              <a:t>— ТОП-10 разработчиков корпоративных сайтов в СНГ </a:t>
            </a:r>
            <a:r>
              <a:rPr lang="en-US" dirty="0" smtClean="0">
                <a:latin typeface="PT Sans" pitchFamily="34" charset="-52"/>
              </a:rPr>
              <a:t>(</a:t>
            </a:r>
            <a:r>
              <a:rPr lang="en-US" dirty="0" err="1" smtClean="0">
                <a:latin typeface="PT Sans" pitchFamily="34" charset="-52"/>
              </a:rPr>
              <a:t>CMSMagazine</a:t>
            </a:r>
            <a:r>
              <a:rPr lang="en-US" dirty="0" smtClean="0">
                <a:latin typeface="PT Sans" pitchFamily="34" charset="-52"/>
              </a:rPr>
              <a:t>)</a:t>
            </a:r>
            <a:endParaRPr lang="en-US" dirty="0">
              <a:latin typeface="PT Sans" pitchFamily="34" charset="-52"/>
            </a:endParaRPr>
          </a:p>
          <a:p>
            <a:pPr>
              <a:lnSpc>
                <a:spcPct val="120000"/>
              </a:lnSpc>
            </a:pPr>
            <a:r>
              <a:rPr lang="ru-RU" dirty="0">
                <a:latin typeface="PT Sans" pitchFamily="34" charset="-52"/>
              </a:rPr>
              <a:t>— ТОП-100 </a:t>
            </a:r>
            <a:r>
              <a:rPr lang="en-US" dirty="0">
                <a:latin typeface="PT Sans" pitchFamily="34" charset="-52"/>
              </a:rPr>
              <a:t>Tagline-2013</a:t>
            </a:r>
            <a:r>
              <a:rPr lang="ru-RU" dirty="0">
                <a:latin typeface="PT Sans" pitchFamily="34" charset="-52"/>
              </a:rPr>
              <a:t>;</a:t>
            </a:r>
          </a:p>
        </p:txBody>
      </p:sp>
      <p:pic>
        <p:nvPicPr>
          <p:cNvPr id="2" name="Picture 2" descr="D:\!Work\Статьи\!Стандарты\actual_logos_07.08.13 Клиенты\allo1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139" y="4808893"/>
            <a:ext cx="1931392" cy="95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5" name="Объект 3"/>
          <p:cNvSpPr>
            <a:spLocks noGrp="1"/>
          </p:cNvSpPr>
          <p:nvPr>
            <p:ph idx="1"/>
          </p:nvPr>
        </p:nvSpPr>
        <p:spPr>
          <a:xfrm>
            <a:off x="976289" y="476672"/>
            <a:ext cx="7412135" cy="7920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b="1" dirty="0" smtClean="0"/>
              <a:t>Рассрочка/кредит</a:t>
            </a:r>
            <a:endParaRPr lang="ru-RU" sz="4000" dirty="0"/>
          </a:p>
        </p:txBody>
      </p:sp>
      <p:sp>
        <p:nvSpPr>
          <p:cNvPr id="6" name="Объект 3"/>
          <p:cNvSpPr txBox="1">
            <a:spLocks/>
          </p:cNvSpPr>
          <p:nvPr/>
        </p:nvSpPr>
        <p:spPr>
          <a:xfrm>
            <a:off x="1043608" y="1484784"/>
            <a:ext cx="7848872" cy="46805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/>
              <a:t>За </a:t>
            </a:r>
            <a:r>
              <a:rPr lang="ru-RU" sz="2800" dirty="0"/>
              <a:t>счет ежемесячных платежей цену можно «уменьшить»: не  «120000 рублей», а «10 тысяч рублей в месяц</a:t>
            </a:r>
            <a:r>
              <a:rPr lang="ru-RU" sz="2800" dirty="0" smtClean="0"/>
              <a:t>».</a:t>
            </a:r>
          </a:p>
          <a:p>
            <a:r>
              <a:rPr lang="ru-RU" sz="2800" dirty="0" smtClean="0"/>
              <a:t>Необходимо </a:t>
            </a:r>
            <a:r>
              <a:rPr lang="ru-RU" sz="2800" dirty="0"/>
              <a:t>показать, что оформление кредита не будет утомительной процедурой, не потребует куда-то ехать и долго ждать</a:t>
            </a:r>
            <a:r>
              <a:rPr lang="ru-RU" sz="2800" dirty="0" smtClean="0"/>
              <a:t>.</a:t>
            </a:r>
          </a:p>
        </p:txBody>
      </p:sp>
      <p:pic>
        <p:nvPicPr>
          <p:cNvPr id="6146" name="Picture 2" descr="D:\!Work\Статьи\Формула сайта 21 ноября 2013\Мой доклад\Oldi 7_kredit_goo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96" y="1213520"/>
            <a:ext cx="8064896" cy="4534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!Work\Статьи\!Стандарты\НОВЫЙ СУПЕР ЛОГО!!!!!!!!!!!!!!!\микро-лого-горизонтальный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292" y="6077747"/>
            <a:ext cx="1692188" cy="59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61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5" name="Объект 3"/>
          <p:cNvSpPr>
            <a:spLocks noGrp="1"/>
          </p:cNvSpPr>
          <p:nvPr>
            <p:ph idx="1"/>
          </p:nvPr>
        </p:nvSpPr>
        <p:spPr>
          <a:xfrm>
            <a:off x="976289" y="476672"/>
            <a:ext cx="7412135" cy="7920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b="1" dirty="0"/>
              <a:t>Отзывы</a:t>
            </a:r>
            <a:endParaRPr lang="ru-RU" sz="4000" dirty="0"/>
          </a:p>
        </p:txBody>
      </p:sp>
      <p:sp>
        <p:nvSpPr>
          <p:cNvPr id="6" name="Объект 3"/>
          <p:cNvSpPr txBox="1">
            <a:spLocks/>
          </p:cNvSpPr>
          <p:nvPr/>
        </p:nvSpPr>
        <p:spPr>
          <a:xfrm>
            <a:off x="1043608" y="1484784"/>
            <a:ext cx="7848872" cy="2448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/>
              <a:t>Важнейший элемент конверсии</a:t>
            </a:r>
          </a:p>
          <a:p>
            <a:r>
              <a:rPr lang="ru-RU" sz="2800" dirty="0" smtClean="0"/>
              <a:t>Если вкладка </a:t>
            </a:r>
            <a:r>
              <a:rPr lang="ru-RU" sz="2800" dirty="0"/>
              <a:t>с отзывами есть, </a:t>
            </a:r>
            <a:r>
              <a:rPr lang="ru-RU" sz="2800" dirty="0" smtClean="0"/>
              <a:t>а отзывов </a:t>
            </a:r>
            <a:r>
              <a:rPr lang="ru-RU" sz="2800" dirty="0"/>
              <a:t>в </a:t>
            </a:r>
            <a:r>
              <a:rPr lang="ru-RU" sz="2800" dirty="0" smtClean="0"/>
              <a:t>нет, то у </a:t>
            </a:r>
            <a:r>
              <a:rPr lang="ru-RU" sz="2800" dirty="0"/>
              <a:t>посетителя может создаться впечатление, что продукт не пользуется </a:t>
            </a:r>
            <a:r>
              <a:rPr lang="ru-RU" sz="2800" dirty="0" smtClean="0"/>
              <a:t>спросом</a:t>
            </a:r>
          </a:p>
        </p:txBody>
      </p:sp>
      <p:pic>
        <p:nvPicPr>
          <p:cNvPr id="7170" name="Picture 2" descr="D:\!Work\Статьи\Формула сайта 21 ноября 2013\Мой доклад\9_otzyv_goo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05" y="1340768"/>
            <a:ext cx="8280919" cy="4655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!Work\Статьи\!Стандарты\НОВЫЙ СУПЕР ЛОГО!!!!!!!!!!!!!!!\микро-лого-горизонтальный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292" y="6077747"/>
            <a:ext cx="1692188" cy="59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24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3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5" name="Объект 3"/>
          <p:cNvSpPr>
            <a:spLocks noGrp="1"/>
          </p:cNvSpPr>
          <p:nvPr>
            <p:ph idx="1"/>
          </p:nvPr>
        </p:nvSpPr>
        <p:spPr>
          <a:xfrm>
            <a:off x="976289" y="476672"/>
            <a:ext cx="7988199" cy="5760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b="1" dirty="0" smtClean="0"/>
              <a:t>Отзывы - Истории успеха</a:t>
            </a:r>
            <a:endParaRPr lang="ru-RU" sz="4000" dirty="0"/>
          </a:p>
        </p:txBody>
      </p:sp>
      <p:sp>
        <p:nvSpPr>
          <p:cNvPr id="6" name="Объект 3"/>
          <p:cNvSpPr txBox="1">
            <a:spLocks/>
          </p:cNvSpPr>
          <p:nvPr/>
        </p:nvSpPr>
        <p:spPr>
          <a:xfrm>
            <a:off x="1043608" y="1196752"/>
            <a:ext cx="7848872" cy="25202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ru-RU" sz="28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0848"/>
            <a:ext cx="9165375" cy="2473548"/>
          </a:xfrm>
          <a:prstGeom prst="rect">
            <a:avLst/>
          </a:prstGeom>
        </p:spPr>
      </p:pic>
      <p:pic>
        <p:nvPicPr>
          <p:cNvPr id="7" name="Picture 2" descr="D:\!Work\Статьи\!Стандарты\НОВЫЙ СУПЕР ЛОГО!!!!!!!!!!!!!!!\микро-лого-горизонтальный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292" y="6077747"/>
            <a:ext cx="1692188" cy="59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4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3"/>
          <p:cNvSpPr>
            <a:spLocks noGrp="1"/>
          </p:cNvSpPr>
          <p:nvPr>
            <p:ph type="title"/>
          </p:nvPr>
        </p:nvSpPr>
        <p:spPr>
          <a:xfrm>
            <a:off x="880747" y="3271256"/>
            <a:ext cx="8229600" cy="647343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/>
              <a:t>Просматривают 4-5 историй</a:t>
            </a:r>
            <a:endParaRPr lang="ru-RU" sz="2800" dirty="0"/>
          </a:p>
        </p:txBody>
      </p:sp>
      <p:sp>
        <p:nvSpPr>
          <p:cNvPr id="6" name="Объект 3"/>
          <p:cNvSpPr txBox="1">
            <a:spLocks/>
          </p:cNvSpPr>
          <p:nvPr/>
        </p:nvSpPr>
        <p:spPr>
          <a:xfrm>
            <a:off x="1043608" y="1196752"/>
            <a:ext cx="7848872" cy="25202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94" y="1292279"/>
            <a:ext cx="6667435" cy="19449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53" y="4077072"/>
            <a:ext cx="6275439" cy="2570504"/>
          </a:xfrm>
          <a:prstGeom prst="rect">
            <a:avLst/>
          </a:prstGeom>
        </p:spPr>
      </p:pic>
      <p:sp>
        <p:nvSpPr>
          <p:cNvPr id="8" name="Объект 3"/>
          <p:cNvSpPr>
            <a:spLocks noGrp="1"/>
          </p:cNvSpPr>
          <p:nvPr>
            <p:ph idx="1"/>
          </p:nvPr>
        </p:nvSpPr>
        <p:spPr>
          <a:xfrm>
            <a:off x="976289" y="476672"/>
            <a:ext cx="7988199" cy="5760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b="1" dirty="0" smtClean="0"/>
              <a:t>Отзывы - Истории успеха</a:t>
            </a:r>
            <a:endParaRPr lang="ru-RU" sz="4000" dirty="0"/>
          </a:p>
        </p:txBody>
      </p:sp>
      <p:pic>
        <p:nvPicPr>
          <p:cNvPr id="9" name="Picture 2" descr="D:\!Work\Статьи\!Стандарты\НОВЫЙ СУПЕР ЛОГО!!!!!!!!!!!!!!!\микро-лого-горизонтальный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292" y="6077747"/>
            <a:ext cx="1692188" cy="59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82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6" name="Объект 3"/>
          <p:cNvSpPr txBox="1">
            <a:spLocks/>
          </p:cNvSpPr>
          <p:nvPr/>
        </p:nvSpPr>
        <p:spPr>
          <a:xfrm>
            <a:off x="1043608" y="1484784"/>
            <a:ext cx="7848872" cy="25202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ru-RU" sz="2800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7814" y="620688"/>
            <a:ext cx="7646594" cy="5491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D:\!Work\Статьи\!Стандарты\НОВЫЙ СУПЕР ЛОГО!!!!!!!!!!!!!!!\микро-лого-горизонтальный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292" y="6077747"/>
            <a:ext cx="1692188" cy="59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31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5" name="Объект 3"/>
          <p:cNvSpPr>
            <a:spLocks noGrp="1"/>
          </p:cNvSpPr>
          <p:nvPr>
            <p:ph idx="1"/>
          </p:nvPr>
        </p:nvSpPr>
        <p:spPr>
          <a:xfrm>
            <a:off x="1043608" y="476672"/>
            <a:ext cx="7340127" cy="12241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b="1" dirty="0" smtClean="0"/>
              <a:t>Как разрабатывать сайт СК?</a:t>
            </a:r>
            <a:endParaRPr lang="ru-RU" sz="4000" dirty="0"/>
          </a:p>
        </p:txBody>
      </p:sp>
      <p:sp>
        <p:nvSpPr>
          <p:cNvPr id="6" name="Объект 3"/>
          <p:cNvSpPr txBox="1">
            <a:spLocks/>
          </p:cNvSpPr>
          <p:nvPr/>
        </p:nvSpPr>
        <p:spPr>
          <a:xfrm>
            <a:off x="1043608" y="1340768"/>
            <a:ext cx="7848872" cy="5328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800" dirty="0"/>
          </a:p>
          <a:p>
            <a:pPr lvl="0"/>
            <a:r>
              <a:rPr lang="ru-RU" sz="2800" dirty="0" smtClean="0"/>
              <a:t>Определить </a:t>
            </a:r>
            <a:r>
              <a:rPr lang="ru-RU" sz="2800" dirty="0"/>
              <a:t>приоритеты для клиентов и бизнеса</a:t>
            </a:r>
          </a:p>
          <a:p>
            <a:pPr lvl="0"/>
            <a:r>
              <a:rPr lang="ru-RU" sz="2800" dirty="0"/>
              <a:t>Разбить на поставки (спринты).</a:t>
            </a:r>
          </a:p>
          <a:p>
            <a:pPr lvl="0"/>
            <a:r>
              <a:rPr lang="ru-RU" sz="2800" dirty="0"/>
              <a:t>Брать и Делать! (с) Р</a:t>
            </a:r>
            <a:r>
              <a:rPr lang="ru-RU" sz="2800" dirty="0" smtClean="0"/>
              <a:t>. </a:t>
            </a:r>
            <a:r>
              <a:rPr lang="ru-RU" sz="2800" dirty="0" err="1" smtClean="0"/>
              <a:t>Бренсон</a:t>
            </a:r>
            <a:endParaRPr lang="ru-RU" sz="2800" dirty="0"/>
          </a:p>
          <a:p>
            <a:pPr marL="0" indent="0">
              <a:buNone/>
            </a:pPr>
            <a:endParaRPr lang="ru-RU" sz="2800" b="1" dirty="0" smtClean="0"/>
          </a:p>
          <a:p>
            <a:pPr marL="0" indent="0">
              <a:buNone/>
            </a:pPr>
            <a:r>
              <a:rPr lang="ru-RU" sz="2800" b="1" dirty="0" smtClean="0"/>
              <a:t>Принцип</a:t>
            </a:r>
            <a:r>
              <a:rPr lang="ru-RU" sz="2800" b="1" dirty="0"/>
              <a:t>:</a:t>
            </a:r>
            <a:endParaRPr lang="ru-RU" sz="2800" dirty="0"/>
          </a:p>
          <a:p>
            <a:r>
              <a:rPr lang="ru-RU" sz="2800" dirty="0"/>
              <a:t>MVP –</a:t>
            </a:r>
            <a:r>
              <a:rPr lang="ru-RU" sz="2800" dirty="0" smtClean="0"/>
              <a:t> </a:t>
            </a:r>
            <a:r>
              <a:rPr lang="ru-RU" sz="2800" dirty="0" err="1"/>
              <a:t>minimum</a:t>
            </a:r>
            <a:r>
              <a:rPr lang="ru-RU" sz="2800" dirty="0"/>
              <a:t> </a:t>
            </a:r>
            <a:r>
              <a:rPr lang="ru-RU" sz="2800" dirty="0" err="1"/>
              <a:t>viable</a:t>
            </a:r>
            <a:r>
              <a:rPr lang="ru-RU" sz="2800" dirty="0"/>
              <a:t> </a:t>
            </a:r>
            <a:r>
              <a:rPr lang="ru-RU" sz="2800" dirty="0" err="1"/>
              <a:t>product</a:t>
            </a:r>
            <a:r>
              <a:rPr lang="ru-RU" sz="2800" dirty="0"/>
              <a:t> (дословно: минимально жизнеспособный продукт</a:t>
            </a:r>
            <a:r>
              <a:rPr lang="ru-RU" sz="2800" dirty="0" smtClean="0"/>
              <a:t>)</a:t>
            </a:r>
            <a:endParaRPr lang="ru-RU" sz="2800" dirty="0"/>
          </a:p>
          <a:p>
            <a:pPr marL="0" indent="0">
              <a:buNone/>
            </a:pPr>
            <a:endParaRPr lang="ru-RU" sz="2800" b="1" dirty="0" smtClean="0"/>
          </a:p>
        </p:txBody>
      </p:sp>
      <p:pic>
        <p:nvPicPr>
          <p:cNvPr id="7" name="Picture 2" descr="D:\!Work\Статьи\!Стандарты\НОВЫЙ СУПЕР ЛОГО!!!!!!!!!!!!!!!\микро-лого-горизонтальны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292" y="6077747"/>
            <a:ext cx="1692188" cy="59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63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5" name="Объект 3"/>
          <p:cNvSpPr>
            <a:spLocks noGrp="1"/>
          </p:cNvSpPr>
          <p:nvPr>
            <p:ph idx="1"/>
          </p:nvPr>
        </p:nvSpPr>
        <p:spPr>
          <a:xfrm>
            <a:off x="1043608" y="476672"/>
            <a:ext cx="7340127" cy="12241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b="1" dirty="0"/>
              <a:t>3 ошибки </a:t>
            </a:r>
            <a:r>
              <a:rPr lang="ru-RU" sz="4000" b="1" dirty="0" smtClean="0"/>
              <a:t>разработки:</a:t>
            </a:r>
            <a:endParaRPr lang="ru-RU" sz="4000" dirty="0"/>
          </a:p>
        </p:txBody>
      </p:sp>
      <p:sp>
        <p:nvSpPr>
          <p:cNvPr id="6" name="Объект 3"/>
          <p:cNvSpPr txBox="1">
            <a:spLocks/>
          </p:cNvSpPr>
          <p:nvPr/>
        </p:nvSpPr>
        <p:spPr>
          <a:xfrm>
            <a:off x="1043608" y="1196752"/>
            <a:ext cx="7848872" cy="4464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800" dirty="0"/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Концентрация </a:t>
            </a:r>
            <a:r>
              <a:rPr lang="ru-RU" sz="2800" dirty="0"/>
              <a:t>на дизайне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Концентрация </a:t>
            </a:r>
            <a:r>
              <a:rPr lang="ru-RU" sz="2800" dirty="0"/>
              <a:t>на дизайне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Концентрация </a:t>
            </a:r>
            <a:r>
              <a:rPr lang="ru-RU" sz="2800" dirty="0"/>
              <a:t>на дизайне</a:t>
            </a:r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r>
              <a:rPr lang="ru-RU" sz="2800" b="1" dirty="0" smtClean="0"/>
              <a:t>Главное </a:t>
            </a:r>
            <a:r>
              <a:rPr lang="ru-RU" sz="2800" b="1" dirty="0"/>
              <a:t>– </a:t>
            </a:r>
            <a:r>
              <a:rPr lang="ru-RU" sz="2800" b="1" dirty="0" smtClean="0"/>
              <a:t>контент</a:t>
            </a:r>
          </a:p>
          <a:p>
            <a:pPr marL="0" indent="0">
              <a:buNone/>
            </a:pPr>
            <a:r>
              <a:rPr lang="ru-RU" sz="2800" dirty="0"/>
              <a:t>Плюс немного стилистики, информационного проектирования и магии :)</a:t>
            </a:r>
          </a:p>
          <a:p>
            <a:pPr marL="0" indent="0">
              <a:buNone/>
            </a:pPr>
            <a:endParaRPr lang="ru-RU" sz="2800" b="1" dirty="0"/>
          </a:p>
          <a:p>
            <a:pPr marL="0" indent="0">
              <a:buNone/>
            </a:pPr>
            <a:endParaRPr lang="ru-RU" sz="2800" b="1" dirty="0" smtClean="0"/>
          </a:p>
        </p:txBody>
      </p:sp>
      <p:pic>
        <p:nvPicPr>
          <p:cNvPr id="7" name="Picture 2" descr="D:\!Work\Статьи\!Стандарты\НОВЫЙ СУПЕР ЛОГО!!!!!!!!!!!!!!!\микро-лого-горизонтальны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292" y="6077747"/>
            <a:ext cx="1692188" cy="59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922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5" name="Объект 3"/>
          <p:cNvSpPr>
            <a:spLocks noGrp="1"/>
          </p:cNvSpPr>
          <p:nvPr>
            <p:ph idx="1"/>
          </p:nvPr>
        </p:nvSpPr>
        <p:spPr>
          <a:xfrm>
            <a:off x="1043608" y="476672"/>
            <a:ext cx="7340127" cy="12241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b="1" dirty="0" smtClean="0"/>
              <a:t>Совет</a:t>
            </a:r>
            <a:endParaRPr lang="ru-RU" sz="4000" dirty="0"/>
          </a:p>
        </p:txBody>
      </p:sp>
      <p:sp>
        <p:nvSpPr>
          <p:cNvPr id="6" name="Объект 3"/>
          <p:cNvSpPr txBox="1">
            <a:spLocks/>
          </p:cNvSpPr>
          <p:nvPr/>
        </p:nvSpPr>
        <p:spPr>
          <a:xfrm>
            <a:off x="1043608" y="1196752"/>
            <a:ext cx="7848872" cy="54726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800" dirty="0"/>
          </a:p>
          <a:p>
            <a:pPr lvl="0"/>
            <a:endParaRPr lang="ru-RU" sz="2800" dirty="0" smtClean="0"/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endParaRPr lang="ru-RU" sz="2800" b="1" dirty="0" smtClean="0"/>
          </a:p>
        </p:txBody>
      </p:sp>
      <p:sp>
        <p:nvSpPr>
          <p:cNvPr id="7" name="Объект 3"/>
          <p:cNvSpPr txBox="1">
            <a:spLocks/>
          </p:cNvSpPr>
          <p:nvPr/>
        </p:nvSpPr>
        <p:spPr>
          <a:xfrm>
            <a:off x="1043608" y="1196752"/>
            <a:ext cx="7848872" cy="4464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Задайтесь вопросом:</a:t>
            </a:r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r>
              <a:rPr lang="ru-RU" sz="2800" b="1" dirty="0" smtClean="0"/>
              <a:t>«</a:t>
            </a:r>
            <a:r>
              <a:rPr lang="ru-RU" sz="2800" b="1" dirty="0"/>
              <a:t>Почему я рекомендовал бы этот </a:t>
            </a:r>
            <a:r>
              <a:rPr lang="ru-RU" sz="2800" b="1" dirty="0" smtClean="0"/>
              <a:t>продукт/услугу </a:t>
            </a:r>
            <a:r>
              <a:rPr lang="ru-RU" sz="2800" b="1" dirty="0"/>
              <a:t>своим друзьям?»</a:t>
            </a:r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Из </a:t>
            </a:r>
            <a:r>
              <a:rPr lang="ru-RU" sz="2800" dirty="0"/>
              <a:t>ответов получаются лучшие продающие </a:t>
            </a:r>
            <a:r>
              <a:rPr lang="ru-RU" sz="2800" dirty="0" smtClean="0"/>
              <a:t>тексты.</a:t>
            </a:r>
            <a:endParaRPr lang="ru-RU" sz="2800" dirty="0"/>
          </a:p>
          <a:p>
            <a:pPr marL="0" indent="0">
              <a:buNone/>
            </a:pPr>
            <a:endParaRPr lang="ru-RU" sz="2800" b="1" dirty="0" smtClean="0"/>
          </a:p>
        </p:txBody>
      </p:sp>
      <p:pic>
        <p:nvPicPr>
          <p:cNvPr id="8" name="Picture 2" descr="D:\!Work\Статьи\!Стандарты\НОВЫЙ СУПЕР ЛОГО!!!!!!!!!!!!!!!\микро-лого-горизонтальны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292" y="6077747"/>
            <a:ext cx="1692188" cy="59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09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5" name="Объект 3"/>
          <p:cNvSpPr>
            <a:spLocks noGrp="1"/>
          </p:cNvSpPr>
          <p:nvPr>
            <p:ph idx="1"/>
          </p:nvPr>
        </p:nvSpPr>
        <p:spPr>
          <a:xfrm>
            <a:off x="1043608" y="476672"/>
            <a:ext cx="7340127" cy="12241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/>
              <a:t>A/B-</a:t>
            </a:r>
            <a:r>
              <a:rPr lang="ru-RU" sz="4000" dirty="0"/>
              <a:t>тестирование сайта</a:t>
            </a:r>
            <a:endParaRPr lang="be-BY" sz="4000" dirty="0"/>
          </a:p>
        </p:txBody>
      </p:sp>
      <p:sp>
        <p:nvSpPr>
          <p:cNvPr id="6" name="Объект 3"/>
          <p:cNvSpPr txBox="1">
            <a:spLocks/>
          </p:cNvSpPr>
          <p:nvPr/>
        </p:nvSpPr>
        <p:spPr>
          <a:xfrm>
            <a:off x="1043608" y="1196752"/>
            <a:ext cx="7848872" cy="54726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800" dirty="0"/>
          </a:p>
          <a:p>
            <a:pPr lvl="0"/>
            <a:endParaRPr lang="ru-RU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2800" dirty="0"/>
              <a:t>Эксперименты </a:t>
            </a:r>
            <a:r>
              <a:rPr lang="en-US" sz="2800" dirty="0"/>
              <a:t>Google Analytics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Visual Website Optimizer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/>
              <a:t>Optimizely</a:t>
            </a:r>
            <a:endParaRPr lang="ru-RU" sz="2800" dirty="0"/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endParaRPr lang="ru-RU" sz="2800" b="1" dirty="0" smtClean="0"/>
          </a:p>
        </p:txBody>
      </p:sp>
      <p:pic>
        <p:nvPicPr>
          <p:cNvPr id="7" name="Picture 2" descr="D:\!Work\Статьи\!Стандарты\НОВЫЙ СУПЕР ЛОГО!!!!!!!!!!!!!!!\микро-лого-горизонтальны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292" y="6077747"/>
            <a:ext cx="1692188" cy="59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404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5" name="Объект 3"/>
          <p:cNvSpPr>
            <a:spLocks noGrp="1"/>
          </p:cNvSpPr>
          <p:nvPr>
            <p:ph idx="1"/>
          </p:nvPr>
        </p:nvSpPr>
        <p:spPr>
          <a:xfrm>
            <a:off x="1043608" y="476672"/>
            <a:ext cx="7340127" cy="12241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dirty="0" smtClean="0"/>
              <a:t>Что тестировать?</a:t>
            </a:r>
            <a:endParaRPr lang="be-BY" sz="4000" dirty="0"/>
          </a:p>
        </p:txBody>
      </p:sp>
      <p:sp>
        <p:nvSpPr>
          <p:cNvPr id="6" name="Объект 3"/>
          <p:cNvSpPr txBox="1">
            <a:spLocks/>
          </p:cNvSpPr>
          <p:nvPr/>
        </p:nvSpPr>
        <p:spPr>
          <a:xfrm>
            <a:off x="1043608" y="1196752"/>
            <a:ext cx="7848872" cy="54726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endParaRPr lang="ru-RU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2800" dirty="0" err="1"/>
              <a:t>Call</a:t>
            </a:r>
            <a:r>
              <a:rPr lang="ru-RU" sz="2800" dirty="0"/>
              <a:t> </a:t>
            </a:r>
            <a:r>
              <a:rPr lang="ru-RU" sz="2800" dirty="0" err="1"/>
              <a:t>to</a:t>
            </a:r>
            <a:r>
              <a:rPr lang="ru-RU" sz="2800" dirty="0"/>
              <a:t> </a:t>
            </a:r>
            <a:r>
              <a:rPr lang="ru-RU" sz="2800" dirty="0" err="1"/>
              <a:t>action</a:t>
            </a:r>
            <a:endParaRPr lang="ru-RU" sz="2800" dirty="0"/>
          </a:p>
          <a:p>
            <a:pPr marL="514350" indent="-514350">
              <a:buFont typeface="+mj-lt"/>
              <a:buAutoNum type="arabicPeriod"/>
            </a:pPr>
            <a:r>
              <a:rPr lang="ru-RU" sz="2800" dirty="0"/>
              <a:t>Заголовок, слоган, описание товара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/>
              <a:t>Длина и поля форм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/>
              <a:t>Цены и скидки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/>
              <a:t>Изображения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/>
              <a:t>Объем текста</a:t>
            </a:r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endParaRPr lang="ru-RU" sz="2800" b="1" dirty="0" smtClean="0"/>
          </a:p>
        </p:txBody>
      </p:sp>
      <p:pic>
        <p:nvPicPr>
          <p:cNvPr id="7" name="Picture 2" descr="D:\!Work\Статьи\!Стандарты\НОВЫЙ СУПЕР ЛОГО!!!!!!!!!!!!!!!\микро-лого-горизонтальны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292" y="6077747"/>
            <a:ext cx="1692188" cy="59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31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5" name="Объект 3"/>
          <p:cNvSpPr>
            <a:spLocks noGrp="1"/>
          </p:cNvSpPr>
          <p:nvPr>
            <p:ph idx="1"/>
          </p:nvPr>
        </p:nvSpPr>
        <p:spPr>
          <a:xfrm>
            <a:off x="1043608" y="476672"/>
            <a:ext cx="7340127" cy="7200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b="1" dirty="0" smtClean="0"/>
              <a:t>Для чего разрабатывают сайты?</a:t>
            </a:r>
            <a:endParaRPr lang="ru-RU" sz="4000" dirty="0"/>
          </a:p>
        </p:txBody>
      </p:sp>
      <p:sp>
        <p:nvSpPr>
          <p:cNvPr id="6" name="Объект 3"/>
          <p:cNvSpPr txBox="1">
            <a:spLocks/>
          </p:cNvSpPr>
          <p:nvPr/>
        </p:nvSpPr>
        <p:spPr>
          <a:xfrm>
            <a:off x="1043608" y="1196752"/>
            <a:ext cx="7848872" cy="26642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ru-RU" sz="2800" dirty="0" smtClean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64" y="1736812"/>
            <a:ext cx="8496944" cy="4248472"/>
          </a:xfrm>
          <a:prstGeom prst="rect">
            <a:avLst/>
          </a:prstGeom>
        </p:spPr>
      </p:pic>
      <p:pic>
        <p:nvPicPr>
          <p:cNvPr id="8" name="Picture 2" descr="D:\!Work\Статьи\!Стандарты\НОВЫЙ СУПЕР ЛОГО!!!!!!!!!!!!!!!\микро-лого-горизонтальный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292" y="6077747"/>
            <a:ext cx="1692188" cy="59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432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5" name="Объект 3"/>
          <p:cNvSpPr>
            <a:spLocks noGrp="1"/>
          </p:cNvSpPr>
          <p:nvPr>
            <p:ph idx="1"/>
          </p:nvPr>
        </p:nvSpPr>
        <p:spPr>
          <a:xfrm>
            <a:off x="1043608" y="476672"/>
            <a:ext cx="7340127" cy="12241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dirty="0" smtClean="0"/>
              <a:t>Кнопка заказать</a:t>
            </a:r>
            <a:endParaRPr lang="be-BY" sz="4000" dirty="0"/>
          </a:p>
        </p:txBody>
      </p:sp>
      <p:sp>
        <p:nvSpPr>
          <p:cNvPr id="6" name="Объект 3"/>
          <p:cNvSpPr txBox="1">
            <a:spLocks/>
          </p:cNvSpPr>
          <p:nvPr/>
        </p:nvSpPr>
        <p:spPr>
          <a:xfrm>
            <a:off x="1043608" y="1196752"/>
            <a:ext cx="7848872" cy="54726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endParaRPr lang="ru-RU" sz="2800" dirty="0" smtClean="0"/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endParaRPr lang="ru-RU" sz="2800" b="1" dirty="0" smtClean="0"/>
          </a:p>
        </p:txBody>
      </p:sp>
      <p:pic>
        <p:nvPicPr>
          <p:cNvPr id="7" name="Picture 2" descr="D:\!Work\Статьи\Семинар ЮзабилитиЛаб лизинг\Корзин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8936038" cy="490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!Work\Статьи\Семинар ЮзабилитиЛаб лизинг\Рез-ты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79612"/>
            <a:ext cx="8901805" cy="490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!Work\Статьи\!Стандарты\НОВЫЙ СУПЕР ЛОГО!!!!!!!!!!!!!!!\микро-лого-горизонтальный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292" y="6077747"/>
            <a:ext cx="1692188" cy="59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501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5" name="Объект 3"/>
          <p:cNvSpPr>
            <a:spLocks noGrp="1"/>
          </p:cNvSpPr>
          <p:nvPr>
            <p:ph idx="1"/>
          </p:nvPr>
        </p:nvSpPr>
        <p:spPr>
          <a:xfrm>
            <a:off x="1043608" y="476672"/>
            <a:ext cx="7340127" cy="12241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dirty="0"/>
              <a:t>Ключевой момент: </a:t>
            </a:r>
            <a:r>
              <a:rPr lang="en-US" sz="4000" dirty="0"/>
              <a:t>CMS.</a:t>
            </a:r>
            <a:endParaRPr lang="ru-RU" sz="4000" dirty="0"/>
          </a:p>
        </p:txBody>
      </p:sp>
      <p:sp>
        <p:nvSpPr>
          <p:cNvPr id="6" name="Объект 3"/>
          <p:cNvSpPr txBox="1">
            <a:spLocks/>
          </p:cNvSpPr>
          <p:nvPr/>
        </p:nvSpPr>
        <p:spPr>
          <a:xfrm>
            <a:off x="1043608" y="1196752"/>
            <a:ext cx="7848872" cy="54726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endParaRPr lang="ru-RU" sz="2800" dirty="0" smtClean="0"/>
          </a:p>
          <a:p>
            <a:pPr marL="0" indent="0">
              <a:buNone/>
            </a:pPr>
            <a:r>
              <a:rPr lang="ru-RU" sz="2800" dirty="0"/>
              <a:t>Правильная CMS является </a:t>
            </a:r>
            <a:r>
              <a:rPr lang="ru-RU" sz="2800" b="1" dirty="0"/>
              <a:t>скрытой ценностью</a:t>
            </a:r>
            <a:r>
              <a:rPr lang="ru-RU" sz="2800" dirty="0"/>
              <a:t> на этапе проектирования нового сайта</a:t>
            </a:r>
            <a:r>
              <a:rPr lang="ru-RU" sz="2800" dirty="0" smtClean="0"/>
              <a:t>.</a:t>
            </a:r>
          </a:p>
          <a:p>
            <a:pPr marL="0" indent="0">
              <a:buNone/>
            </a:pPr>
            <a:endParaRPr lang="ru-RU" sz="2800" b="1" dirty="0" smtClean="0"/>
          </a:p>
        </p:txBody>
      </p:sp>
      <p:pic>
        <p:nvPicPr>
          <p:cNvPr id="7" name="Picture 2" descr="D:\!Work\Статьи\!Стандарты\НОВЫЙ СУПЕР ЛОГО!!!!!!!!!!!!!!!\микро-лого-горизонтальны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292" y="6077747"/>
            <a:ext cx="1692188" cy="59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44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5" name="Объект 3"/>
          <p:cNvSpPr>
            <a:spLocks noGrp="1"/>
          </p:cNvSpPr>
          <p:nvPr>
            <p:ph idx="1"/>
          </p:nvPr>
        </p:nvSpPr>
        <p:spPr>
          <a:xfrm>
            <a:off x="1043608" y="476672"/>
            <a:ext cx="7340127" cy="12241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/>
              <a:t>TO</a:t>
            </a:r>
            <a:r>
              <a:rPr lang="ru-RU" sz="4000" dirty="0"/>
              <a:t>П-5 технических проблем </a:t>
            </a:r>
            <a:r>
              <a:rPr lang="ru-RU" sz="4000" dirty="0" smtClean="0"/>
              <a:t>сайтов:</a:t>
            </a:r>
            <a:endParaRPr lang="ru-RU" sz="4000" dirty="0"/>
          </a:p>
        </p:txBody>
      </p:sp>
      <p:sp>
        <p:nvSpPr>
          <p:cNvPr id="6" name="Объект 3"/>
          <p:cNvSpPr txBox="1">
            <a:spLocks/>
          </p:cNvSpPr>
          <p:nvPr/>
        </p:nvSpPr>
        <p:spPr>
          <a:xfrm>
            <a:off x="1043608" y="1772816"/>
            <a:ext cx="7848872" cy="48965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/>
              <a:t>поддержка </a:t>
            </a:r>
            <a:r>
              <a:rPr lang="ru-RU" sz="2800" dirty="0"/>
              <a:t>и масштабируемость</a:t>
            </a:r>
          </a:p>
          <a:p>
            <a:r>
              <a:rPr lang="ru-RU" sz="2800" dirty="0"/>
              <a:t>документация и неотчужденные знания</a:t>
            </a:r>
          </a:p>
          <a:p>
            <a:r>
              <a:rPr lang="ru-RU" sz="2800" dirty="0"/>
              <a:t>качество внедрения (технический долг)</a:t>
            </a:r>
          </a:p>
          <a:p>
            <a:r>
              <a:rPr lang="ru-RU" sz="2800" dirty="0"/>
              <a:t>зависимость от разработчика</a:t>
            </a:r>
          </a:p>
          <a:p>
            <a:r>
              <a:rPr lang="ru-RU" sz="2800" dirty="0"/>
              <a:t>обучение контент-менеджеров</a:t>
            </a:r>
          </a:p>
          <a:p>
            <a:pPr marL="0" indent="0">
              <a:buNone/>
            </a:pPr>
            <a:endParaRPr lang="ru-RU" sz="2800" b="1" dirty="0" smtClean="0"/>
          </a:p>
          <a:p>
            <a:pPr marL="0" indent="0">
              <a:buNone/>
            </a:pPr>
            <a:r>
              <a:rPr lang="ru-RU" sz="2800" b="1" dirty="0" smtClean="0"/>
              <a:t>Ключ </a:t>
            </a:r>
            <a:r>
              <a:rPr lang="ru-RU" sz="2800" b="1" dirty="0"/>
              <a:t>к успеху: </a:t>
            </a:r>
            <a:r>
              <a:rPr lang="ru-RU" sz="2800" dirty="0" smtClean="0"/>
              <a:t>подходящая </a:t>
            </a:r>
            <a:r>
              <a:rPr lang="en-US" sz="2800" dirty="0" smtClean="0"/>
              <a:t>CMS</a:t>
            </a:r>
            <a:r>
              <a:rPr lang="ru-RU" sz="2800" dirty="0"/>
              <a:t> </a:t>
            </a:r>
            <a:r>
              <a:rPr lang="ru-RU" sz="2800" dirty="0" smtClean="0"/>
              <a:t>+  </a:t>
            </a:r>
            <a:r>
              <a:rPr lang="ru-RU" sz="2800" dirty="0"/>
              <a:t>правильный </a:t>
            </a:r>
            <a:r>
              <a:rPr lang="ru-RU" sz="2800" dirty="0" smtClean="0"/>
              <a:t>разработчик</a:t>
            </a:r>
            <a:endParaRPr lang="ru-RU" sz="2800" b="1" dirty="0" smtClean="0"/>
          </a:p>
        </p:txBody>
      </p:sp>
      <p:pic>
        <p:nvPicPr>
          <p:cNvPr id="7" name="Picture 2" descr="D:\!Work\Статьи\!Стандарты\НОВЫЙ СУПЕР ЛОГО!!!!!!!!!!!!!!!\микро-лого-горизонтальны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292" y="6077747"/>
            <a:ext cx="1692188" cy="59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19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5" name="Объект 3"/>
          <p:cNvSpPr>
            <a:spLocks noGrp="1"/>
          </p:cNvSpPr>
          <p:nvPr>
            <p:ph idx="1"/>
          </p:nvPr>
        </p:nvSpPr>
        <p:spPr>
          <a:xfrm>
            <a:off x="1043608" y="476672"/>
            <a:ext cx="7340127" cy="7200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dirty="0"/>
              <a:t>Выбор </a:t>
            </a:r>
            <a:r>
              <a:rPr lang="en-US" sz="4000" dirty="0"/>
              <a:t>CMS. </a:t>
            </a:r>
            <a:r>
              <a:rPr lang="ru-RU" sz="4000" dirty="0"/>
              <a:t>Это важно:</a:t>
            </a:r>
          </a:p>
        </p:txBody>
      </p:sp>
      <p:sp>
        <p:nvSpPr>
          <p:cNvPr id="6" name="Объект 3"/>
          <p:cNvSpPr txBox="1">
            <a:spLocks/>
          </p:cNvSpPr>
          <p:nvPr/>
        </p:nvSpPr>
        <p:spPr>
          <a:xfrm>
            <a:off x="1043608" y="1268760"/>
            <a:ext cx="7848872" cy="48965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/>
              <a:t>Подходит </a:t>
            </a:r>
            <a:r>
              <a:rPr lang="ru-RU" sz="2800" dirty="0"/>
              <a:t>под специфику бизнеса компании</a:t>
            </a:r>
          </a:p>
          <a:p>
            <a:r>
              <a:rPr lang="ru-RU" sz="2800" dirty="0"/>
              <a:t>Наличие адекватных студий-партнеров</a:t>
            </a:r>
          </a:p>
          <a:p>
            <a:r>
              <a:rPr lang="ru-RU" sz="2800" dirty="0"/>
              <a:t>Постоянное техническое развитие платформы</a:t>
            </a:r>
          </a:p>
          <a:p>
            <a:r>
              <a:rPr lang="ru-RU" sz="2800" dirty="0"/>
              <a:t>Наличие документации для разработчиков и пользователей</a:t>
            </a:r>
          </a:p>
          <a:p>
            <a:r>
              <a:rPr lang="ru-RU" sz="2800" dirty="0"/>
              <a:t>Количество внедрений платформы</a:t>
            </a:r>
          </a:p>
          <a:p>
            <a:r>
              <a:rPr lang="ru-RU" sz="2800" dirty="0"/>
              <a:t>Возможности интеграции с </a:t>
            </a:r>
            <a:r>
              <a:rPr lang="en-US" sz="2800" dirty="0"/>
              <a:t>IT-</a:t>
            </a:r>
            <a:r>
              <a:rPr lang="ru-RU" sz="2800" dirty="0"/>
              <a:t>системами</a:t>
            </a:r>
          </a:p>
          <a:p>
            <a:pPr marL="0" indent="0">
              <a:buNone/>
            </a:pPr>
            <a:endParaRPr lang="ru-RU" sz="2800" b="1" dirty="0" smtClean="0"/>
          </a:p>
        </p:txBody>
      </p:sp>
      <p:pic>
        <p:nvPicPr>
          <p:cNvPr id="7" name="Picture 2" descr="D:\!Work\Статьи\!Стандарты\НОВЫЙ СУПЕР ЛОГО!!!!!!!!!!!!!!!\микро-лого-горизонтальны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292" y="6077747"/>
            <a:ext cx="1692188" cy="59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9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5" name="Объект 3"/>
          <p:cNvSpPr>
            <a:spLocks noGrp="1"/>
          </p:cNvSpPr>
          <p:nvPr>
            <p:ph idx="1"/>
          </p:nvPr>
        </p:nvSpPr>
        <p:spPr>
          <a:xfrm>
            <a:off x="1043608" y="476672"/>
            <a:ext cx="7340127" cy="7200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dirty="0"/>
              <a:t>Выбор разработчика:</a:t>
            </a:r>
          </a:p>
        </p:txBody>
      </p:sp>
      <p:sp>
        <p:nvSpPr>
          <p:cNvPr id="6" name="Объект 3"/>
          <p:cNvSpPr txBox="1">
            <a:spLocks/>
          </p:cNvSpPr>
          <p:nvPr/>
        </p:nvSpPr>
        <p:spPr>
          <a:xfrm>
            <a:off x="1043608" y="1268760"/>
            <a:ext cx="7848872" cy="48965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/>
              <a:t>Опыт работы, отзывы клиентов, положение на рынке (надежность)</a:t>
            </a:r>
          </a:p>
          <a:p>
            <a:r>
              <a:rPr lang="ru-RU" sz="2800" dirty="0"/>
              <a:t>Ваша субъективная оценка портфолио</a:t>
            </a:r>
          </a:p>
          <a:p>
            <a:r>
              <a:rPr lang="ru-RU" sz="2800" dirty="0"/>
              <a:t>Количество внедрений на выбранной вами платформе</a:t>
            </a:r>
          </a:p>
          <a:p>
            <a:r>
              <a:rPr lang="ru-RU" sz="2800" dirty="0"/>
              <a:t>Успешный опыт работы с компаниями вашей отрасли</a:t>
            </a:r>
          </a:p>
          <a:p>
            <a:r>
              <a:rPr lang="ru-RU" sz="2800" dirty="0"/>
              <a:t>Пунктуальность и соблюдение </a:t>
            </a:r>
            <a:r>
              <a:rPr lang="ru-RU" sz="2800" dirty="0" smtClean="0"/>
              <a:t>договоренностей</a:t>
            </a:r>
            <a:endParaRPr lang="ru-RU" sz="2800" dirty="0"/>
          </a:p>
        </p:txBody>
      </p:sp>
      <p:pic>
        <p:nvPicPr>
          <p:cNvPr id="7" name="Picture 2" descr="D:\!Work\Статьи\!Стандарты\НОВЫЙ СУПЕР ЛОГО!!!!!!!!!!!!!!!\микро-лого-горизонтальны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292" y="6077747"/>
            <a:ext cx="1692188" cy="59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99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5" name="Объект 3"/>
          <p:cNvSpPr>
            <a:spLocks noGrp="1"/>
          </p:cNvSpPr>
          <p:nvPr>
            <p:ph idx="1"/>
          </p:nvPr>
        </p:nvSpPr>
        <p:spPr>
          <a:xfrm>
            <a:off x="1043608" y="476672"/>
            <a:ext cx="7340127" cy="7200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b="1" dirty="0"/>
              <a:t>Бонус </a:t>
            </a:r>
            <a:r>
              <a:rPr lang="ru-RU" sz="4000" b="1" dirty="0" smtClean="0"/>
              <a:t>(о чем помним):</a:t>
            </a:r>
            <a:endParaRPr lang="ru-RU" sz="4000" dirty="0"/>
          </a:p>
        </p:txBody>
      </p:sp>
      <p:sp>
        <p:nvSpPr>
          <p:cNvPr id="6" name="Объект 3"/>
          <p:cNvSpPr txBox="1">
            <a:spLocks/>
          </p:cNvSpPr>
          <p:nvPr/>
        </p:nvSpPr>
        <p:spPr>
          <a:xfrm>
            <a:off x="1043608" y="1268760"/>
            <a:ext cx="7848872" cy="4176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/>
              <a:t>Работа с мобильными пользователями (адаптивный дизайн</a:t>
            </a:r>
            <a:r>
              <a:rPr lang="ru-RU" sz="2800" dirty="0" smtClean="0"/>
              <a:t>)</a:t>
            </a:r>
          </a:p>
          <a:p>
            <a:pPr lvl="0"/>
            <a:r>
              <a:rPr lang="ru-RU" sz="2800" dirty="0" smtClean="0"/>
              <a:t>Персонализация</a:t>
            </a:r>
            <a:endParaRPr lang="ru-RU" sz="2800" dirty="0"/>
          </a:p>
          <a:p>
            <a:pPr lvl="0"/>
            <a:r>
              <a:rPr lang="ru-RU" sz="2800" dirty="0"/>
              <a:t>Рекомендательные </a:t>
            </a:r>
            <a:r>
              <a:rPr lang="ru-RU" sz="2800" dirty="0" smtClean="0"/>
              <a:t>системы</a:t>
            </a:r>
          </a:p>
          <a:p>
            <a:pPr lvl="0"/>
            <a:r>
              <a:rPr lang="ru-RU" sz="2800" dirty="0" smtClean="0"/>
              <a:t>Работа с системами аналитики</a:t>
            </a:r>
          </a:p>
          <a:p>
            <a:pPr lvl="0"/>
            <a:endParaRPr lang="ru-RU" sz="2800" dirty="0"/>
          </a:p>
          <a:p>
            <a:pPr lvl="0"/>
            <a:endParaRPr lang="ru-RU" sz="2800" dirty="0" smtClean="0"/>
          </a:p>
        </p:txBody>
      </p:sp>
      <p:pic>
        <p:nvPicPr>
          <p:cNvPr id="7" name="Picture 2" descr="D:\!Work\Статьи\!Стандарты\НОВЫЙ СУПЕР ЛОГО!!!!!!!!!!!!!!!\микро-лого-горизонтальны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292" y="6077747"/>
            <a:ext cx="1692188" cy="59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13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5" name="Объект 3"/>
          <p:cNvSpPr>
            <a:spLocks noGrp="1"/>
          </p:cNvSpPr>
          <p:nvPr>
            <p:ph idx="1"/>
          </p:nvPr>
        </p:nvSpPr>
        <p:spPr>
          <a:xfrm>
            <a:off x="1043608" y="476672"/>
            <a:ext cx="7340127" cy="7200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b="1" dirty="0" smtClean="0"/>
              <a:t>Бонус: инструменты </a:t>
            </a:r>
            <a:r>
              <a:rPr lang="ru-RU" sz="4000" b="1" dirty="0"/>
              <a:t>для работы с </a:t>
            </a:r>
            <a:r>
              <a:rPr lang="en-US" sz="4000" b="1" dirty="0"/>
              <a:t>Offline</a:t>
            </a:r>
            <a:r>
              <a:rPr lang="ru-RU" sz="4000" b="1" dirty="0"/>
              <a:t>-конверсиями:</a:t>
            </a:r>
            <a:endParaRPr lang="ru-RU" sz="4000" dirty="0"/>
          </a:p>
        </p:txBody>
      </p:sp>
      <p:sp>
        <p:nvSpPr>
          <p:cNvPr id="6" name="Объект 3"/>
          <p:cNvSpPr txBox="1">
            <a:spLocks/>
          </p:cNvSpPr>
          <p:nvPr/>
        </p:nvSpPr>
        <p:spPr>
          <a:xfrm>
            <a:off x="1043608" y="1772816"/>
            <a:ext cx="7848872" cy="36724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Сервисы </a:t>
            </a:r>
            <a:r>
              <a:rPr lang="ru-RU" sz="2800" dirty="0"/>
              <a:t>отслеживания </a:t>
            </a:r>
            <a:r>
              <a:rPr lang="ru-RU" sz="2800" dirty="0" smtClean="0"/>
              <a:t>звонков</a:t>
            </a:r>
          </a:p>
          <a:p>
            <a:r>
              <a:rPr lang="en-US" sz="2800" u="sng" dirty="0" smtClean="0">
                <a:hlinkClick r:id="rId3"/>
              </a:rPr>
              <a:t>www</a:t>
            </a:r>
            <a:r>
              <a:rPr lang="ru-RU" sz="2800" u="sng" dirty="0">
                <a:hlinkClick r:id="rId3"/>
              </a:rPr>
              <a:t>.</a:t>
            </a:r>
            <a:r>
              <a:rPr lang="en-US" sz="2800" u="sng" dirty="0" err="1">
                <a:hlinkClick r:id="rId3"/>
              </a:rPr>
              <a:t>calltracking</a:t>
            </a:r>
            <a:r>
              <a:rPr lang="ru-RU" sz="2800" u="sng" dirty="0">
                <a:hlinkClick r:id="rId3"/>
              </a:rPr>
              <a:t>.</a:t>
            </a:r>
            <a:r>
              <a:rPr lang="en-US" sz="2800" u="sng" dirty="0" err="1" smtClean="0">
                <a:hlinkClick r:id="rId3"/>
              </a:rPr>
              <a:t>ru</a:t>
            </a:r>
            <a:endParaRPr lang="ru-RU" sz="2800" dirty="0"/>
          </a:p>
          <a:p>
            <a:r>
              <a:rPr lang="en-US" sz="2800" u="sng" dirty="0" smtClean="0">
                <a:hlinkClick r:id="rId4"/>
              </a:rPr>
              <a:t>www</a:t>
            </a:r>
            <a:r>
              <a:rPr lang="ru-RU" sz="2800" u="sng" dirty="0">
                <a:hlinkClick r:id="rId4"/>
              </a:rPr>
              <a:t>.</a:t>
            </a:r>
            <a:r>
              <a:rPr lang="en-US" sz="2800" u="sng" dirty="0" err="1">
                <a:hlinkClick r:id="rId4"/>
              </a:rPr>
              <a:t>ringostat</a:t>
            </a:r>
            <a:r>
              <a:rPr lang="ru-RU" sz="2800" u="sng" dirty="0">
                <a:hlinkClick r:id="rId4"/>
              </a:rPr>
              <a:t>.</a:t>
            </a:r>
            <a:r>
              <a:rPr lang="en-US" sz="2800" u="sng" dirty="0" smtClean="0">
                <a:hlinkClick r:id="rId4"/>
              </a:rPr>
              <a:t>com</a:t>
            </a:r>
            <a:endParaRPr lang="ru-RU" sz="2800" dirty="0" smtClean="0"/>
          </a:p>
          <a:p>
            <a:pPr marL="0" lvl="0" indent="0">
              <a:buNone/>
            </a:pPr>
            <a:endParaRPr lang="ru-RU" sz="2800" dirty="0"/>
          </a:p>
          <a:p>
            <a:pPr marL="0" lvl="0" indent="0">
              <a:buNone/>
            </a:pPr>
            <a:r>
              <a:rPr lang="ru-RU" sz="2800" dirty="0"/>
              <a:t>Сервисы </a:t>
            </a:r>
            <a:r>
              <a:rPr lang="ru-RU" sz="2800" dirty="0" smtClean="0"/>
              <a:t>промо-кодов:</a:t>
            </a:r>
          </a:p>
          <a:p>
            <a:r>
              <a:rPr lang="en-US" sz="2800" u="sng" dirty="0" smtClean="0">
                <a:hlinkClick r:id="rId5"/>
              </a:rPr>
              <a:t>www</a:t>
            </a:r>
            <a:r>
              <a:rPr lang="ru-RU" sz="2800" u="sng" dirty="0">
                <a:hlinkClick r:id="rId5"/>
              </a:rPr>
              <a:t>.</a:t>
            </a:r>
            <a:r>
              <a:rPr lang="en-US" sz="2800" u="sng" dirty="0" err="1">
                <a:hlinkClick r:id="rId5"/>
              </a:rPr>
              <a:t>iftheycall</a:t>
            </a:r>
            <a:r>
              <a:rPr lang="ru-RU" sz="2800" u="sng" dirty="0">
                <a:hlinkClick r:id="rId5"/>
              </a:rPr>
              <a:t>.</a:t>
            </a:r>
            <a:r>
              <a:rPr lang="en-US" sz="2800" u="sng" dirty="0" smtClean="0">
                <a:hlinkClick r:id="rId5"/>
              </a:rPr>
              <a:t>com</a:t>
            </a:r>
            <a:endParaRPr lang="ru-RU" sz="2800" dirty="0"/>
          </a:p>
          <a:p>
            <a:pPr lvl="0"/>
            <a:endParaRPr lang="ru-RU" sz="2800" dirty="0"/>
          </a:p>
          <a:p>
            <a:pPr lvl="0"/>
            <a:endParaRPr lang="ru-RU" sz="2800" dirty="0" smtClean="0"/>
          </a:p>
        </p:txBody>
      </p:sp>
      <p:pic>
        <p:nvPicPr>
          <p:cNvPr id="7" name="Picture 2" descr="D:\!Work\Статьи\!Стандарты\НОВЫЙ СУПЕР ЛОГО!!!!!!!!!!!!!!!\микро-лого-горизонтальный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292" y="6077747"/>
            <a:ext cx="1692188" cy="59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20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5" name="Объект 3"/>
          <p:cNvSpPr>
            <a:spLocks noGrp="1"/>
          </p:cNvSpPr>
          <p:nvPr>
            <p:ph idx="1"/>
          </p:nvPr>
        </p:nvSpPr>
        <p:spPr>
          <a:xfrm>
            <a:off x="1043608" y="476672"/>
            <a:ext cx="7340127" cy="7200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b="1" dirty="0" err="1" smtClean="0"/>
              <a:t>Тизер</a:t>
            </a:r>
            <a:r>
              <a:rPr lang="ru-RU" sz="4000" b="1" dirty="0" smtClean="0"/>
              <a:t>: Эдвард </a:t>
            </a:r>
            <a:r>
              <a:rPr lang="ru-RU" sz="4000" b="1" dirty="0" err="1"/>
              <a:t>Деминг</a:t>
            </a:r>
            <a:endParaRPr lang="ru-RU" sz="4000" dirty="0"/>
          </a:p>
        </p:txBody>
      </p:sp>
      <p:sp>
        <p:nvSpPr>
          <p:cNvPr id="6" name="Объект 3"/>
          <p:cNvSpPr txBox="1">
            <a:spLocks/>
          </p:cNvSpPr>
          <p:nvPr/>
        </p:nvSpPr>
        <p:spPr>
          <a:xfrm>
            <a:off x="1043608" y="1268760"/>
            <a:ext cx="7848872" cy="48965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800" dirty="0" smtClean="0"/>
          </a:p>
          <a:p>
            <a:r>
              <a:rPr lang="ru-RU" sz="2800" dirty="0" smtClean="0"/>
              <a:t>Система </a:t>
            </a:r>
            <a:r>
              <a:rPr lang="ru-RU" sz="2800" dirty="0"/>
              <a:t>Глубинных Знаний</a:t>
            </a:r>
          </a:p>
          <a:p>
            <a:r>
              <a:rPr lang="ru-RU" sz="2800" dirty="0"/>
              <a:t>14 ключевых принципов </a:t>
            </a:r>
            <a:r>
              <a:rPr lang="ru-RU" sz="2800" dirty="0" err="1"/>
              <a:t>Деминга</a:t>
            </a:r>
            <a:endParaRPr lang="ru-RU" sz="2800" dirty="0"/>
          </a:p>
          <a:p>
            <a:r>
              <a:rPr lang="ru-RU" sz="2800" dirty="0"/>
              <a:t>Бережливое производство </a:t>
            </a:r>
            <a:r>
              <a:rPr lang="en-US" sz="2800" dirty="0"/>
              <a:t>(Lean production)</a:t>
            </a:r>
          </a:p>
          <a:p>
            <a:pPr marL="0" indent="0">
              <a:buNone/>
            </a:pPr>
            <a:endParaRPr lang="ru-RU" sz="2800" b="1" dirty="0"/>
          </a:p>
          <a:p>
            <a:pPr marL="0" indent="0">
              <a:buNone/>
            </a:pPr>
            <a:endParaRPr lang="ru-RU" sz="2800" b="1" dirty="0"/>
          </a:p>
          <a:p>
            <a:endParaRPr lang="ru-RU" sz="2800" dirty="0" smtClean="0"/>
          </a:p>
        </p:txBody>
      </p:sp>
      <p:pic>
        <p:nvPicPr>
          <p:cNvPr id="7" name="Picture 2" descr="D:\!Work\Статьи\!Стандарты\НОВЫЙ СУПЕР ЛОГО!!!!!!!!!!!!!!!\микро-лого-горизонтальны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292" y="6077747"/>
            <a:ext cx="1692188" cy="59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!Work\Статьи\ЮзабилитиЛаб 26 ноября ТПП ЮЛ3\DP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2" r="12950"/>
          <a:stretch/>
        </p:blipFill>
        <p:spPr bwMode="auto">
          <a:xfrm>
            <a:off x="7101780" y="188640"/>
            <a:ext cx="1790700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!Work\Статьи\ЮзабилитиЛаб 26 ноября ТПП ЮЛ3\or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868" y="3556744"/>
            <a:ext cx="1524000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3"/>
          <p:cNvSpPr txBox="1">
            <a:spLocks/>
          </p:cNvSpPr>
          <p:nvPr/>
        </p:nvSpPr>
        <p:spPr>
          <a:xfrm>
            <a:off x="2915816" y="3602811"/>
            <a:ext cx="4968552" cy="24749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/>
              <a:t>К ознакомлению:</a:t>
            </a:r>
          </a:p>
          <a:p>
            <a:pPr marL="0" indent="0">
              <a:buNone/>
            </a:pPr>
            <a:r>
              <a:rPr lang="ru-RU" sz="2400" b="1" i="1" dirty="0" smtClean="0"/>
              <a:t>Г. Нив</a:t>
            </a:r>
            <a:r>
              <a:rPr lang="ru-RU" sz="2400" b="1" dirty="0"/>
              <a:t> Организация как система. </a:t>
            </a:r>
            <a:r>
              <a:rPr lang="ru-RU" sz="2400" dirty="0"/>
              <a:t>Принципы построения устойчивого бизнеса Эдвардса </a:t>
            </a:r>
            <a:r>
              <a:rPr lang="ru-RU" sz="2400" dirty="0" err="1" smtClean="0"/>
              <a:t>Деминга</a:t>
            </a:r>
            <a:r>
              <a:rPr lang="ru-RU" sz="2400" dirty="0" smtClean="0"/>
              <a:t> (</a:t>
            </a:r>
            <a:r>
              <a:rPr lang="ru-RU" sz="2400" dirty="0" err="1" smtClean="0"/>
              <a:t>The</a:t>
            </a:r>
            <a:r>
              <a:rPr lang="ru-RU" sz="2400" dirty="0" smtClean="0"/>
              <a:t> </a:t>
            </a:r>
            <a:r>
              <a:rPr lang="ru-RU" sz="2400" dirty="0" err="1"/>
              <a:t>Deming</a:t>
            </a:r>
            <a:r>
              <a:rPr lang="ru-RU" sz="2400" dirty="0"/>
              <a:t> </a:t>
            </a:r>
            <a:r>
              <a:rPr lang="ru-RU" sz="2400" dirty="0" err="1" smtClean="0"/>
              <a:t>Dimension</a:t>
            </a:r>
            <a:r>
              <a:rPr lang="ru-RU" sz="2400" dirty="0" smtClean="0"/>
              <a:t>)</a:t>
            </a:r>
          </a:p>
          <a:p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285622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88519" y="1132487"/>
            <a:ext cx="5643602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Спасибо за внимание</a:t>
            </a:r>
            <a:r>
              <a:rPr lang="en-US" sz="4000" b="1" dirty="0" smtClean="0"/>
              <a:t>!</a:t>
            </a:r>
            <a:r>
              <a:rPr lang="ru-RU" sz="4000" b="1" dirty="0" smtClean="0"/>
              <a:t> </a:t>
            </a:r>
          </a:p>
          <a:p>
            <a:pPr algn="ctr"/>
            <a:r>
              <a:rPr lang="ru-RU" sz="3200" b="1" dirty="0" smtClean="0">
                <a:solidFill>
                  <a:srgbClr val="798085"/>
                </a:solidFill>
              </a:rPr>
              <a:t>Ваши вопросы?</a:t>
            </a:r>
          </a:p>
          <a:p>
            <a:pPr algn="ctr"/>
            <a:endParaRPr lang="en-US" sz="3200" b="1" dirty="0" smtClean="0">
              <a:solidFill>
                <a:srgbClr val="798085"/>
              </a:solidFill>
            </a:endParaRPr>
          </a:p>
          <a:p>
            <a:pPr algn="ctr"/>
            <a:r>
              <a:rPr lang="ru-RU" sz="3200" b="1" dirty="0" smtClean="0"/>
              <a:t>Виталий </a:t>
            </a:r>
            <a:r>
              <a:rPr lang="ru-RU" sz="3200" b="1" dirty="0" err="1" smtClean="0"/>
              <a:t>Денисенков</a:t>
            </a:r>
            <a:endParaRPr lang="en-US" sz="3200" b="1" dirty="0" smtClean="0"/>
          </a:p>
          <a:p>
            <a:pPr algn="ctr"/>
            <a:r>
              <a:rPr lang="ru-RU" sz="3200" dirty="0" smtClean="0">
                <a:solidFill>
                  <a:srgbClr val="798085"/>
                </a:solidFill>
              </a:rPr>
              <a:t>Сайт: </a:t>
            </a:r>
            <a:r>
              <a:rPr lang="en-US" sz="3200" dirty="0" smtClean="0">
                <a:solidFill>
                  <a:srgbClr val="798085"/>
                </a:solidFill>
                <a:hlinkClick r:id="rId3"/>
              </a:rPr>
              <a:t>www.db.by</a:t>
            </a:r>
            <a:endParaRPr lang="en-US" sz="3200" dirty="0" smtClean="0">
              <a:solidFill>
                <a:srgbClr val="798085"/>
              </a:solidFill>
            </a:endParaRPr>
          </a:p>
          <a:p>
            <a:pPr algn="ctr"/>
            <a:r>
              <a:rPr lang="en-US" sz="3200" dirty="0" smtClean="0">
                <a:solidFill>
                  <a:srgbClr val="798085"/>
                </a:solidFill>
              </a:rPr>
              <a:t>E-mail</a:t>
            </a:r>
            <a:r>
              <a:rPr lang="ru-RU" sz="3200" dirty="0" smtClean="0">
                <a:solidFill>
                  <a:srgbClr val="798085"/>
                </a:solidFill>
              </a:rPr>
              <a:t>:</a:t>
            </a:r>
            <a:r>
              <a:rPr lang="en-US" sz="3200" dirty="0" smtClean="0">
                <a:solidFill>
                  <a:srgbClr val="798085"/>
                </a:solidFill>
              </a:rPr>
              <a:t> </a:t>
            </a:r>
            <a:r>
              <a:rPr lang="en-US" sz="3200" dirty="0" smtClean="0">
                <a:solidFill>
                  <a:srgbClr val="798085"/>
                </a:solidFill>
                <a:hlinkClick r:id="rId4"/>
              </a:rPr>
              <a:t>dv@db.by</a:t>
            </a:r>
            <a:endParaRPr lang="ru-RU" sz="3200" dirty="0">
              <a:solidFill>
                <a:srgbClr val="798085"/>
              </a:solidFill>
            </a:endParaRPr>
          </a:p>
          <a:p>
            <a:pPr algn="ctr"/>
            <a:r>
              <a:rPr lang="en-US" sz="3200" dirty="0" smtClean="0">
                <a:solidFill>
                  <a:srgbClr val="798085"/>
                </a:solidFill>
                <a:hlinkClick r:id="rId5"/>
              </a:rPr>
              <a:t>twitter.com/</a:t>
            </a:r>
            <a:r>
              <a:rPr lang="en-US" sz="3200" dirty="0" err="1" smtClean="0">
                <a:solidFill>
                  <a:srgbClr val="798085"/>
                </a:solidFill>
                <a:hlinkClick r:id="rId5"/>
              </a:rPr>
              <a:t>db_by</a:t>
            </a:r>
            <a:r>
              <a:rPr lang="en-US" sz="3200" dirty="0" smtClean="0">
                <a:solidFill>
                  <a:srgbClr val="798085"/>
                </a:solidFill>
              </a:rPr>
              <a:t> </a:t>
            </a:r>
          </a:p>
          <a:p>
            <a:pPr algn="ctr"/>
            <a:r>
              <a:rPr lang="en-US" sz="3200" dirty="0" smtClean="0">
                <a:hlinkClick r:id="rId6"/>
              </a:rPr>
              <a:t>facebook.com/</a:t>
            </a:r>
            <a:r>
              <a:rPr lang="en-US" sz="3200" dirty="0" err="1" smtClean="0">
                <a:hlinkClick r:id="rId6"/>
              </a:rPr>
              <a:t>borovoystudio</a:t>
            </a:r>
            <a:endParaRPr lang="ru-RU" sz="3200" dirty="0">
              <a:solidFill>
                <a:srgbClr val="798085"/>
              </a:solidFill>
            </a:endParaRPr>
          </a:p>
          <a:p>
            <a:pPr algn="ctr"/>
            <a:endParaRPr lang="ru-RU" sz="3200" dirty="0">
              <a:solidFill>
                <a:srgbClr val="798085"/>
              </a:solidFill>
            </a:endParaRPr>
          </a:p>
        </p:txBody>
      </p:sp>
      <p:pic>
        <p:nvPicPr>
          <p:cNvPr id="4098" name="Picture 2" descr="D:\!Work\Статьи\!Стандарты\НОВЫЙ СУПЕР ЛОГО!!!!!!!!!!!!!!!\микро-лого-горизонтальный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512" y="5589240"/>
            <a:ext cx="2465090" cy="8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80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5" name="Объект 3"/>
          <p:cNvSpPr>
            <a:spLocks noGrp="1"/>
          </p:cNvSpPr>
          <p:nvPr>
            <p:ph idx="1"/>
          </p:nvPr>
        </p:nvSpPr>
        <p:spPr>
          <a:xfrm>
            <a:off x="1043608" y="476672"/>
            <a:ext cx="7340127" cy="12241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b="1" dirty="0"/>
              <a:t>Задачи </a:t>
            </a:r>
            <a:r>
              <a:rPr lang="ru-RU" sz="4000" b="1" dirty="0" smtClean="0"/>
              <a:t>сайта страховой компании:</a:t>
            </a:r>
            <a:endParaRPr lang="ru-RU" sz="4000" dirty="0"/>
          </a:p>
        </p:txBody>
      </p:sp>
      <p:sp>
        <p:nvSpPr>
          <p:cNvPr id="6" name="Объект 3"/>
          <p:cNvSpPr txBox="1">
            <a:spLocks/>
          </p:cNvSpPr>
          <p:nvPr/>
        </p:nvSpPr>
        <p:spPr>
          <a:xfrm>
            <a:off x="1043608" y="1196751"/>
            <a:ext cx="7848872" cy="48809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ru-RU" sz="2800" dirty="0" smtClean="0"/>
          </a:p>
          <a:p>
            <a:pPr lvl="0"/>
            <a:endParaRPr lang="ru-RU" sz="2800" dirty="0" smtClean="0"/>
          </a:p>
          <a:p>
            <a:pPr lvl="0"/>
            <a:r>
              <a:rPr lang="ru-RU" sz="2800" dirty="0" smtClean="0"/>
              <a:t>Привлечение клиентов (первичные продажи)</a:t>
            </a:r>
            <a:endParaRPr lang="ru-RU" sz="2800" dirty="0"/>
          </a:p>
          <a:p>
            <a:pPr lvl="0"/>
            <a:r>
              <a:rPr lang="ru-RU" sz="2800" dirty="0" smtClean="0"/>
              <a:t>Удержание клиентов (повторные продажи)</a:t>
            </a:r>
            <a:endParaRPr lang="ru-RU" sz="2800" dirty="0"/>
          </a:p>
          <a:p>
            <a:pPr lvl="0"/>
            <a:r>
              <a:rPr lang="ru-RU" sz="2800" dirty="0" smtClean="0"/>
              <a:t>Он-</a:t>
            </a:r>
            <a:r>
              <a:rPr lang="ru-RU" sz="2800" dirty="0" err="1" smtClean="0"/>
              <a:t>лайн</a:t>
            </a:r>
            <a:r>
              <a:rPr lang="ru-RU" sz="2800" dirty="0" smtClean="0"/>
              <a:t> сервис для клиентов (многократные продажи)</a:t>
            </a:r>
            <a:endParaRPr lang="ru-RU" sz="2800" dirty="0"/>
          </a:p>
          <a:p>
            <a:pPr lvl="0"/>
            <a:r>
              <a:rPr lang="ru-RU" sz="2800" dirty="0"/>
              <a:t>Быть лучше </a:t>
            </a:r>
            <a:r>
              <a:rPr lang="ru-RU" sz="2800" dirty="0" smtClean="0"/>
              <a:t>конкурентов</a:t>
            </a:r>
          </a:p>
          <a:p>
            <a:pPr lvl="0"/>
            <a:r>
              <a:rPr lang="ru-RU" sz="2800" dirty="0" smtClean="0"/>
              <a:t>Соответствовать требованиям законодательства</a:t>
            </a:r>
            <a:endParaRPr lang="ru-RU" sz="2800" dirty="0"/>
          </a:p>
        </p:txBody>
      </p:sp>
      <p:pic>
        <p:nvPicPr>
          <p:cNvPr id="7" name="Picture 2" descr="D:\!Work\Статьи\!Стандарты\НОВЫЙ СУПЕР ЛОГО!!!!!!!!!!!!!!!\микро-лого-горизонтальны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292" y="6077747"/>
            <a:ext cx="1692188" cy="59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91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5" name="Объект 3"/>
          <p:cNvSpPr>
            <a:spLocks noGrp="1"/>
          </p:cNvSpPr>
          <p:nvPr>
            <p:ph idx="1"/>
          </p:nvPr>
        </p:nvSpPr>
        <p:spPr>
          <a:xfrm>
            <a:off x="1043608" y="476672"/>
            <a:ext cx="7340127" cy="12241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b="1" dirty="0"/>
              <a:t>Где </a:t>
            </a:r>
            <a:r>
              <a:rPr lang="ru-RU" sz="4000" b="1" dirty="0" smtClean="0"/>
              <a:t>происходят продажи на сайте СК?</a:t>
            </a:r>
            <a:endParaRPr lang="ru-RU" sz="4000" dirty="0"/>
          </a:p>
        </p:txBody>
      </p:sp>
      <p:sp>
        <p:nvSpPr>
          <p:cNvPr id="6" name="Объект 3"/>
          <p:cNvSpPr txBox="1">
            <a:spLocks/>
          </p:cNvSpPr>
          <p:nvPr/>
        </p:nvSpPr>
        <p:spPr>
          <a:xfrm>
            <a:off x="1043608" y="1844824"/>
            <a:ext cx="7848872" cy="3456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ru-RU" sz="2800" dirty="0" smtClean="0"/>
          </a:p>
          <a:p>
            <a:r>
              <a:rPr lang="ru-RU" sz="2800" dirty="0" smtClean="0"/>
              <a:t>На </a:t>
            </a:r>
            <a:r>
              <a:rPr lang="ru-RU" sz="2800" dirty="0"/>
              <a:t>странице категории страховых продуктов</a:t>
            </a:r>
          </a:p>
          <a:p>
            <a:pPr lvl="0"/>
            <a:r>
              <a:rPr lang="ru-RU" sz="2800" dirty="0" smtClean="0"/>
              <a:t>На </a:t>
            </a:r>
            <a:r>
              <a:rPr lang="ru-RU" sz="2800" dirty="0"/>
              <a:t>странице </a:t>
            </a:r>
            <a:r>
              <a:rPr lang="ru-RU" sz="2800" dirty="0" smtClean="0"/>
              <a:t>страхового продукта (карточке товара, </a:t>
            </a:r>
            <a:r>
              <a:rPr lang="en-US" sz="2800" dirty="0"/>
              <a:t>l</a:t>
            </a:r>
            <a:r>
              <a:rPr lang="en-US" sz="2800" dirty="0" smtClean="0"/>
              <a:t>anding page</a:t>
            </a:r>
            <a:r>
              <a:rPr lang="ru-RU" sz="2800" dirty="0" smtClean="0"/>
              <a:t>)</a:t>
            </a:r>
            <a:endParaRPr lang="ru-RU" sz="2800" dirty="0"/>
          </a:p>
          <a:p>
            <a:pPr lvl="0"/>
            <a:r>
              <a:rPr lang="ru-RU" sz="2800" dirty="0" smtClean="0"/>
              <a:t>На странице он-</a:t>
            </a:r>
            <a:r>
              <a:rPr lang="ru-RU" sz="2800" dirty="0" err="1" smtClean="0"/>
              <a:t>лайн</a:t>
            </a:r>
            <a:r>
              <a:rPr lang="ru-RU" sz="2800" dirty="0" smtClean="0"/>
              <a:t> заявки</a:t>
            </a:r>
            <a:r>
              <a:rPr lang="en-US" sz="2800" dirty="0" smtClean="0"/>
              <a:t> </a:t>
            </a:r>
            <a:r>
              <a:rPr lang="ru-RU" sz="2800" dirty="0" smtClean="0"/>
              <a:t>либо доп. сервисов (калькуляторы, подборы)</a:t>
            </a:r>
            <a:endParaRPr lang="ru-RU" sz="2800" dirty="0"/>
          </a:p>
          <a:p>
            <a:pPr lvl="0"/>
            <a:endParaRPr lang="ru-RU" sz="2800" dirty="0" smtClean="0"/>
          </a:p>
        </p:txBody>
      </p:sp>
      <p:pic>
        <p:nvPicPr>
          <p:cNvPr id="7" name="Picture 2" descr="D:\!Work\Статьи\!Стандарты\НОВЫЙ СУПЕР ЛОГО!!!!!!!!!!!!!!!\микро-лого-горизонтальны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292" y="6077747"/>
            <a:ext cx="1692188" cy="59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667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5" name="Объект 3"/>
          <p:cNvSpPr>
            <a:spLocks noGrp="1"/>
          </p:cNvSpPr>
          <p:nvPr>
            <p:ph idx="1"/>
          </p:nvPr>
        </p:nvSpPr>
        <p:spPr>
          <a:xfrm>
            <a:off x="1043608" y="476672"/>
            <a:ext cx="7340127" cy="12241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b="1" dirty="0"/>
              <a:t>Страница категории </a:t>
            </a:r>
            <a:r>
              <a:rPr lang="ru-RU" sz="4000" b="1" dirty="0" smtClean="0"/>
              <a:t>страховых продуктов</a:t>
            </a:r>
            <a:endParaRPr lang="ru-RU" sz="4000" dirty="0"/>
          </a:p>
        </p:txBody>
      </p:sp>
      <p:sp>
        <p:nvSpPr>
          <p:cNvPr id="6" name="Объект 3"/>
          <p:cNvSpPr txBox="1">
            <a:spLocks/>
          </p:cNvSpPr>
          <p:nvPr/>
        </p:nvSpPr>
        <p:spPr>
          <a:xfrm>
            <a:off x="1043608" y="1844824"/>
            <a:ext cx="7848872" cy="25202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ru-RU" sz="2800" dirty="0" smtClean="0"/>
          </a:p>
          <a:p>
            <a:pPr lvl="0"/>
            <a:r>
              <a:rPr lang="ru-RU" sz="2800" dirty="0" smtClean="0"/>
              <a:t>Потребность </a:t>
            </a:r>
            <a:r>
              <a:rPr lang="ru-RU" sz="2800" dirty="0"/>
              <a:t>не сформирована</a:t>
            </a:r>
          </a:p>
          <a:p>
            <a:pPr lvl="0"/>
            <a:r>
              <a:rPr lang="ru-RU" sz="2800" dirty="0"/>
              <a:t>Проблема выбора – одна из наиболее </a:t>
            </a:r>
            <a:r>
              <a:rPr lang="ru-RU" sz="2800" dirty="0" smtClean="0"/>
              <a:t>ресурсоемких когнитивных задач</a:t>
            </a:r>
            <a:endParaRPr lang="ru-RU" sz="2800" dirty="0"/>
          </a:p>
          <a:p>
            <a:pPr lvl="0"/>
            <a:endParaRPr lang="ru-RU" sz="2800" dirty="0" smtClean="0"/>
          </a:p>
        </p:txBody>
      </p:sp>
      <p:pic>
        <p:nvPicPr>
          <p:cNvPr id="7" name="Picture 2" descr="D:\!Work\Статьи\!Стандарты\НОВЫЙ СУПЕР ЛОГО!!!!!!!!!!!!!!!\микро-лого-горизонтальны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292" y="6077747"/>
            <a:ext cx="1692188" cy="59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83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5" name="Объект 3"/>
          <p:cNvSpPr>
            <a:spLocks noGrp="1"/>
          </p:cNvSpPr>
          <p:nvPr>
            <p:ph idx="1"/>
          </p:nvPr>
        </p:nvSpPr>
        <p:spPr>
          <a:xfrm>
            <a:off x="1043608" y="476672"/>
            <a:ext cx="7340127" cy="7200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b="1" dirty="0"/>
              <a:t>Страница </a:t>
            </a:r>
            <a:r>
              <a:rPr lang="ru-RU" sz="4000" b="1" dirty="0" smtClean="0"/>
              <a:t>категории (рубрики)</a:t>
            </a:r>
            <a:endParaRPr lang="ru-RU" sz="4000" dirty="0"/>
          </a:p>
        </p:txBody>
      </p:sp>
      <p:sp>
        <p:nvSpPr>
          <p:cNvPr id="6" name="Объект 3"/>
          <p:cNvSpPr txBox="1">
            <a:spLocks/>
          </p:cNvSpPr>
          <p:nvPr/>
        </p:nvSpPr>
        <p:spPr>
          <a:xfrm>
            <a:off x="1043608" y="1196752"/>
            <a:ext cx="7848872" cy="4464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ru-RU" sz="2800" dirty="0" smtClean="0"/>
          </a:p>
        </p:txBody>
      </p:sp>
      <p:pic>
        <p:nvPicPr>
          <p:cNvPr id="7" name="Рисунок 6"/>
          <p:cNvPicPr/>
          <p:nvPr/>
        </p:nvPicPr>
        <p:blipFill>
          <a:blip r:embed="rId3"/>
          <a:stretch>
            <a:fillRect/>
          </a:stretch>
        </p:blipFill>
        <p:spPr>
          <a:xfrm>
            <a:off x="1043608" y="1412776"/>
            <a:ext cx="5940425" cy="214185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314" y="1225724"/>
            <a:ext cx="5938138" cy="6952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2736"/>
            <a:ext cx="7056784" cy="671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56" y="1081193"/>
            <a:ext cx="7603381" cy="5147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D:\!Work\Статьи\!Стандарты\НОВЫЙ СУПЕР ЛОГО!!!!!!!!!!!!!!!\микро-лого-горизонтальный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292" y="6077747"/>
            <a:ext cx="1692188" cy="59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55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5" name="Объект 3"/>
          <p:cNvSpPr>
            <a:spLocks noGrp="1"/>
          </p:cNvSpPr>
          <p:nvPr>
            <p:ph idx="1"/>
          </p:nvPr>
        </p:nvSpPr>
        <p:spPr>
          <a:xfrm>
            <a:off x="1043608" y="476672"/>
            <a:ext cx="7340127" cy="7200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b="1" dirty="0"/>
              <a:t>Страница категории </a:t>
            </a:r>
            <a:r>
              <a:rPr lang="ru-RU" sz="4000" b="1" dirty="0" smtClean="0"/>
              <a:t>(рубрики)</a:t>
            </a:r>
            <a:endParaRPr lang="ru-RU" sz="4000" dirty="0"/>
          </a:p>
        </p:txBody>
      </p:sp>
      <p:sp>
        <p:nvSpPr>
          <p:cNvPr id="6" name="Объект 3"/>
          <p:cNvSpPr txBox="1">
            <a:spLocks/>
          </p:cNvSpPr>
          <p:nvPr/>
        </p:nvSpPr>
        <p:spPr>
          <a:xfrm>
            <a:off x="1043608" y="1196752"/>
            <a:ext cx="7848872" cy="49289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ru-RU" sz="2800" dirty="0" smtClean="0"/>
          </a:p>
          <a:p>
            <a:r>
              <a:rPr lang="ru-RU" sz="2800" dirty="0" smtClean="0"/>
              <a:t>Подтверждение правильности выбора</a:t>
            </a:r>
          </a:p>
          <a:p>
            <a:r>
              <a:rPr lang="ru-RU" sz="2800" dirty="0" smtClean="0"/>
              <a:t>«</a:t>
            </a:r>
            <a:r>
              <a:rPr lang="ru-RU" sz="2800" dirty="0"/>
              <a:t>Стадный инстинкт</a:t>
            </a:r>
            <a:r>
              <a:rPr lang="ru-RU" sz="2800" dirty="0" smtClean="0"/>
              <a:t>», </a:t>
            </a:r>
            <a:r>
              <a:rPr lang="ru-RU" sz="2800" dirty="0"/>
              <a:t>доверие к выбору других </a:t>
            </a:r>
            <a:r>
              <a:rPr lang="ru-RU" sz="2800" dirty="0" smtClean="0"/>
              <a:t>людей (лидер продаж, отзывы рейтинги).</a:t>
            </a:r>
            <a:endParaRPr lang="ru-RU" sz="2800" dirty="0"/>
          </a:p>
        </p:txBody>
      </p:sp>
      <p:pic>
        <p:nvPicPr>
          <p:cNvPr id="7" name="Рисунок 6"/>
          <p:cNvPicPr/>
          <p:nvPr/>
        </p:nvPicPr>
        <p:blipFill>
          <a:blip r:embed="rId3"/>
          <a:stretch>
            <a:fillRect/>
          </a:stretch>
        </p:blipFill>
        <p:spPr>
          <a:xfrm>
            <a:off x="1475656" y="3573016"/>
            <a:ext cx="2133600" cy="2552700"/>
          </a:xfrm>
          <a:prstGeom prst="rect">
            <a:avLst/>
          </a:prstGeom>
        </p:spPr>
      </p:pic>
      <p:pic>
        <p:nvPicPr>
          <p:cNvPr id="8" name="Picture 2" descr="D:\!Work\Статьи\!Стандарты\НОВЫЙ СУПЕР ЛОГО!!!!!!!!!!!!!!!\микро-лого-горизонтальный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292" y="6077747"/>
            <a:ext cx="1692188" cy="59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04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5" name="Объект 3"/>
          <p:cNvSpPr>
            <a:spLocks noGrp="1"/>
          </p:cNvSpPr>
          <p:nvPr>
            <p:ph idx="1"/>
          </p:nvPr>
        </p:nvSpPr>
        <p:spPr>
          <a:xfrm>
            <a:off x="1043608" y="476672"/>
            <a:ext cx="7340127" cy="7200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b="1" dirty="0" smtClean="0"/>
              <a:t>Страница страхового продукта</a:t>
            </a:r>
          </a:p>
          <a:p>
            <a:pPr marL="0" indent="0">
              <a:buNone/>
            </a:pPr>
            <a:endParaRPr lang="ru-RU" sz="4000" dirty="0"/>
          </a:p>
        </p:txBody>
      </p:sp>
      <p:sp>
        <p:nvSpPr>
          <p:cNvPr id="6" name="Объект 3"/>
          <p:cNvSpPr txBox="1">
            <a:spLocks/>
          </p:cNvSpPr>
          <p:nvPr/>
        </p:nvSpPr>
        <p:spPr>
          <a:xfrm>
            <a:off x="1043608" y="1196752"/>
            <a:ext cx="7848872" cy="54726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dirty="0" smtClean="0"/>
              <a:t>Основная цель: убедить покупателя, что он прав в своем выборе. Элементы:</a:t>
            </a:r>
          </a:p>
          <a:p>
            <a:pPr marL="0" indent="0">
              <a:buNone/>
            </a:pPr>
            <a:endParaRPr lang="ru-RU" sz="2800" b="1" dirty="0"/>
          </a:p>
          <a:p>
            <a:pPr lvl="0"/>
            <a:r>
              <a:rPr lang="ru-RU" sz="2800" dirty="0" smtClean="0"/>
              <a:t>Название</a:t>
            </a:r>
            <a:endParaRPr lang="ru-RU" sz="2800" dirty="0"/>
          </a:p>
          <a:p>
            <a:pPr lvl="0"/>
            <a:r>
              <a:rPr lang="ru-RU" sz="2800" dirty="0" smtClean="0"/>
              <a:t>Изображение (иллюстрация)</a:t>
            </a:r>
          </a:p>
          <a:p>
            <a:pPr lvl="0"/>
            <a:r>
              <a:rPr lang="ru-RU" sz="2800" dirty="0" smtClean="0"/>
              <a:t>Описание продукта</a:t>
            </a:r>
          </a:p>
          <a:p>
            <a:pPr lvl="0"/>
            <a:r>
              <a:rPr lang="ru-RU" sz="2800" dirty="0" smtClean="0"/>
              <a:t>Стоимость</a:t>
            </a:r>
            <a:endParaRPr lang="ru-RU" sz="2800" dirty="0"/>
          </a:p>
          <a:p>
            <a:pPr lvl="0"/>
            <a:r>
              <a:rPr lang="ru-RU" sz="2800" dirty="0"/>
              <a:t>Информация о </a:t>
            </a:r>
            <a:r>
              <a:rPr lang="ru-RU" sz="2800" dirty="0" smtClean="0"/>
              <a:t>вариантах приобретения продукта/услуги</a:t>
            </a:r>
            <a:endParaRPr lang="ru-RU" sz="2800" dirty="0"/>
          </a:p>
          <a:p>
            <a:pPr lvl="0"/>
            <a:r>
              <a:rPr lang="ru-RU" sz="2800" dirty="0" smtClean="0"/>
              <a:t>Условия </a:t>
            </a:r>
            <a:r>
              <a:rPr lang="ru-RU" sz="2800" dirty="0"/>
              <a:t>доставки</a:t>
            </a:r>
          </a:p>
          <a:p>
            <a:pPr marL="0" indent="0">
              <a:buNone/>
            </a:pPr>
            <a:endParaRPr lang="ru-RU" sz="2800" b="1" dirty="0" smtClean="0"/>
          </a:p>
        </p:txBody>
      </p:sp>
      <p:pic>
        <p:nvPicPr>
          <p:cNvPr id="7" name="Picture 2" descr="D:\!Work\Статьи\!Стандарты\НОВЫЙ СУПЕР ЛОГО!!!!!!!!!!!!!!!\микро-лого-горизонтальны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292" y="6077747"/>
            <a:ext cx="1692188" cy="59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28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7156</TotalTime>
  <Words>928</Words>
  <Application>Microsoft Office PowerPoint</Application>
  <PresentationFormat>Экран (4:3)</PresentationFormat>
  <Paragraphs>257</Paragraphs>
  <Slides>38</Slides>
  <Notes>38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Как сделать эффективный сайт страховой компании. Простые советы для сложных задач</vt:lpstr>
      <vt:lpstr>Презентация PowerPoint</vt:lpstr>
      <vt:lpstr> </vt:lpstr>
      <vt:lpstr> </vt:lpstr>
      <vt:lpstr> </vt:lpstr>
      <vt:lpstr> </vt:lpstr>
      <vt:lpstr> </vt:lpstr>
      <vt:lpstr> </vt:lpstr>
      <vt:lpstr>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 </vt:lpstr>
      <vt:lpstr> </vt:lpstr>
      <vt:lpstr> </vt:lpstr>
      <vt:lpstr> </vt:lpstr>
      <vt:lpstr> </vt:lpstr>
      <vt:lpstr>Просматривают 4-5 историй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по экспертной оценке интернет-сайта RW.by</dc:title>
  <dc:creator>Саша</dc:creator>
  <cp:lastModifiedBy>Vitaly Denisenkov</cp:lastModifiedBy>
  <cp:revision>712</cp:revision>
  <cp:lastPrinted>2011-09-16T07:32:08Z</cp:lastPrinted>
  <dcterms:created xsi:type="dcterms:W3CDTF">2011-08-04T11:39:22Z</dcterms:created>
  <dcterms:modified xsi:type="dcterms:W3CDTF">2013-11-28T17:53:18Z</dcterms:modified>
</cp:coreProperties>
</file>